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3" r:id="rId4"/>
    <p:sldId id="270" r:id="rId5"/>
    <p:sldId id="272" r:id="rId6"/>
    <p:sldId id="257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539ED88-CD19-4205-9451-B6F55E9138C9}">
          <p14:sldIdLst>
            <p14:sldId id="256"/>
            <p14:sldId id="266"/>
            <p14:sldId id="273"/>
            <p14:sldId id="270"/>
            <p14:sldId id="272"/>
            <p14:sldId id="257"/>
            <p14:sldId id="265"/>
          </p14:sldIdLst>
        </p14:section>
        <p14:section name="Раздел без заголовка" id="{62863B74-74FB-4F67-8333-C1584C2DDA3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9900FF"/>
    <a:srgbClr val="FF7C80"/>
    <a:srgbClr val="9966FF"/>
    <a:srgbClr val="3366CC"/>
    <a:srgbClr val="66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7" indent="0" algn="ctr">
              <a:buNone/>
              <a:defRPr sz="2000"/>
            </a:lvl2pPr>
            <a:lvl3pPr marL="914433" indent="0" algn="ctr">
              <a:buNone/>
              <a:defRPr sz="1801"/>
            </a:lvl3pPr>
            <a:lvl4pPr marL="1371652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6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1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7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6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7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8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24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2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1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2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6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1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6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77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1"/>
            </a:lvl2pPr>
            <a:lvl3pPr marL="914433" indent="0">
              <a:buNone/>
              <a:defRPr sz="1200"/>
            </a:lvl3pPr>
            <a:lvl4pPr marL="1371652" indent="0">
              <a:buNone/>
              <a:defRPr sz="1001"/>
            </a:lvl4pPr>
            <a:lvl5pPr marL="1828869" indent="0">
              <a:buNone/>
              <a:defRPr sz="1001"/>
            </a:lvl5pPr>
            <a:lvl6pPr marL="2286086" indent="0">
              <a:buNone/>
              <a:defRPr sz="1001"/>
            </a:lvl6pPr>
            <a:lvl7pPr marL="2743302" indent="0">
              <a:buNone/>
              <a:defRPr sz="1001"/>
            </a:lvl7pPr>
            <a:lvl8pPr marL="3200521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7" indent="0">
              <a:buNone/>
              <a:defRPr sz="2800"/>
            </a:lvl2pPr>
            <a:lvl3pPr marL="914433" indent="0">
              <a:buNone/>
              <a:defRPr sz="2400"/>
            </a:lvl3pPr>
            <a:lvl4pPr marL="1371652" indent="0">
              <a:buNone/>
              <a:defRPr sz="2000"/>
            </a:lvl4pPr>
            <a:lvl5pPr marL="1828869" indent="0">
              <a:buNone/>
              <a:defRPr sz="2000"/>
            </a:lvl5pPr>
            <a:lvl6pPr marL="2286086" indent="0">
              <a:buNone/>
              <a:defRPr sz="2000"/>
            </a:lvl6pPr>
            <a:lvl7pPr marL="2743302" indent="0">
              <a:buNone/>
              <a:defRPr sz="2000"/>
            </a:lvl7pPr>
            <a:lvl8pPr marL="3200521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1"/>
            </a:lvl2pPr>
            <a:lvl3pPr marL="914433" indent="0">
              <a:buNone/>
              <a:defRPr sz="1200"/>
            </a:lvl3pPr>
            <a:lvl4pPr marL="1371652" indent="0">
              <a:buNone/>
              <a:defRPr sz="1001"/>
            </a:lvl4pPr>
            <a:lvl5pPr marL="1828869" indent="0">
              <a:buNone/>
              <a:defRPr sz="1001"/>
            </a:lvl5pPr>
            <a:lvl6pPr marL="2286086" indent="0">
              <a:buNone/>
              <a:defRPr sz="1001"/>
            </a:lvl6pPr>
            <a:lvl7pPr marL="2743302" indent="0">
              <a:buNone/>
              <a:defRPr sz="1001"/>
            </a:lvl7pPr>
            <a:lvl8pPr marL="3200521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6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4A8C-8F29-46A6-B397-3FC1910BE2C2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470E-16EE-4A4C-9BF0-37FF0FBDCD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75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2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7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1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6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3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1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682625"/>
            <a:ext cx="11994776" cy="539544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Реферат как вид </a:t>
            </a:r>
            <a:b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самостоятельной работы</a:t>
            </a: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291" y="246184"/>
            <a:ext cx="1144758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Реферат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огласно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ГОСТу 7.32-2001 «Отчет о научно-исследовательской </a:t>
            </a:r>
            <a:r>
              <a:rPr lang="ru-RU" sz="16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работе</a:t>
            </a:r>
            <a:r>
              <a:rPr lang="ru-RU" sz="16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», </a:t>
            </a:r>
            <a:r>
              <a:rPr lang="ru-RU" sz="1600" b="1" i="1" dirty="0">
                <a:solidFill>
                  <a:srgbClr val="2F559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из:</a:t>
            </a:r>
            <a:endParaRPr lang="ru-RU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титульного</a:t>
            </a:r>
            <a:r>
              <a:rPr lang="ru-RU" sz="1600" b="1" i="1" dirty="0">
                <a:solidFill>
                  <a:srgbClr val="2F559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листа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(здесь применяется общепринятая схема оформления – указывается оглавления (здесь указываются все структурные компоненты и страницы, на которых они начинаются);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введения (1-2 страницы текста, где описывается актуальность исследования, ставятся задачи);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основного текста (он излагается на 12-15 страницах; содержит подробное изложение темы; основной текст делится на несколько глав – обычно их 2-4);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заключения (выводов на 1-2 страницах);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b="1" i="1" dirty="0">
                <a:solidFill>
                  <a:srgbClr val="2F559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списка использованной литературы;</a:t>
            </a:r>
            <a:endParaRPr lang="ru-RU" sz="16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нетекстового компонента – приложения (это необязательная часть реферата).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Каждый новый структурный компонент работы должен начинаться с чистого листа. При этом придерживаются правила, что недопустимо наличие в работе листов, где текст занимает меньше половины площади.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Расстояние между главой и следующим за ней текстом, а также между главой и параграфом составляет 2 интервала.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Заголовок набирается жирным шрифтом, строчными буквами и располагается посредине строки. После заголовка точка не ставится. Не допускается подчеркивание заголовка и переносы в словах заголовка.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Сквозная нумерация подразделов, формул, числовых зависимостей должна соответствовать требованиям ГОСТ 7.0.5-2008.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Страницы реферата нумеруются в нарастающем порядке. Титульный лист реферата включается в общую нумерацию, но номер страницы на нем не ставится (это не относится к содержанию реферата).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Реферативная работа открывается </a:t>
            </a:r>
            <a:r>
              <a:rPr lang="ru-RU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титульным листом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где указывается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название министерства, которому подчинен вуз; название вуза, кафедры; тип и тема работы; данные про автора и преподавателя; город и год, когда написана работа)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(см. Приложение 1);</a:t>
            </a: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следующей странице помещается </a:t>
            </a:r>
            <a:r>
              <a:rPr lang="ru-RU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оглавление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 точным названием каждой главы и указанием начальных страниц. Заголовки разделов пишутся прописными буквами (ВВЕДЕНИЕ, ЗАКЛЮЧЕНИЕ) без точек в конце.</a:t>
            </a:r>
          </a:p>
          <a:p>
            <a:pPr algn="just">
              <a:spcAft>
                <a:spcPts val="0"/>
              </a:spcAft>
            </a:pPr>
            <a:r>
              <a:rPr lang="ru-RU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излагается цель и задачи работы, обоснование выбора темы и ее актуальность. Объем : 1 -2 страницы.</a:t>
            </a:r>
          </a:p>
          <a:p>
            <a:pPr algn="just">
              <a:spcAft>
                <a:spcPts val="0"/>
              </a:spcAft>
            </a:pPr>
            <a:r>
              <a:rPr lang="ru-RU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часть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точка зрения автора на основе анализа литературы по проблеме. Объем: 12-15 страниц.</a:t>
            </a:r>
          </a:p>
        </p:txBody>
      </p:sp>
    </p:spTree>
    <p:extLst>
      <p:ext uri="{BB962C8B-B14F-4D97-AF65-F5344CB8AC3E}">
        <p14:creationId xmlns:p14="http://schemas.microsoft.com/office/powerpoint/2010/main" val="110582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971" y="729762"/>
            <a:ext cx="9254209" cy="508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9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148" y="221049"/>
            <a:ext cx="10897495" cy="5424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Литературные источники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 располагать в следующем порядке: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энциклопедии, справочники;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книги по теме реферата;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газетно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-журнальные статьи;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иностранные источники (изданные на иностранном языке)</a:t>
            </a:r>
            <a:r>
              <a:rPr lang="ru-RU" dirty="0">
                <a:solidFill>
                  <a:srgbClr val="12121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2121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 размещать отдельным списком после основной литературы. Первым следует указывать ФИО автора (иностранные записи также следуют в алфавитном порядке), а затем – и сам источник (название книги).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электронные (цифровые) ресурсы.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Фотографии, рисунки, карты, схемы можно оформить в виде приложения к работе.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1125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Следует обращать внимание на следующие источники: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75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современные (не старее 3-4 лет от момента проведения исследования).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base">
              <a:spcAft>
                <a:spcPts val="750"/>
              </a:spcAft>
              <a:buClr>
                <a:srgbClr val="2F5496"/>
              </a:buClr>
              <a:buFont typeface="Wingdings" panose="05000000000000000000" pitchFamily="2" charset="2"/>
              <a:buChar char="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 последних 10-20 лет издания – не более 30% от общего числа в списке литературы. Если конкретное исследование имеет современную историю, то неразумно задействовать более старую информацию.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литературы предполагает наличие 10 и более источников.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b="1" i="1" dirty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5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95" y="726443"/>
            <a:ext cx="9557693" cy="540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354" y="546017"/>
            <a:ext cx="11183006" cy="7420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Общие требования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</a:pP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 для каждой страницы должны соответствовать нормам: левое – 30 мм, правое – 10 мм, верхнее и нижнее – по 20 мм;</a:t>
            </a: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</a:pP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стандартно используют шрифт </a:t>
            </a:r>
            <a:r>
              <a:rPr lang="ru-RU" sz="180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Times</a:t>
            </a: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Roman</a:t>
            </a: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кегль 14;</a:t>
            </a: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</a:pPr>
            <a:r>
              <a:rPr lang="ru-RU" sz="180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 страниц данного вида исследования должно находиться в рамках 20-25. Текст должен быть напечатан чернилами черного цвета на белых листах формата А4;</a:t>
            </a: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междустрочный интервал – полуторный;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наименования глав (параграфов) выделяют полужирным шрифтом. Допускается использование как строчных, так и заглавных букв;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быть пронумерован арабскими цифрами, начиная с 3-й страницы, введения. Нумерация – по центру верхнего или нижнего колонтитула;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главы также можно пронумеровать (ГОСТ разрешает использование как римских, так и арабских цифр);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текст, набранный с одной стороны страницы, выравнивается по центру. Это не касается титульного листа и заголовков – здесь применяются свои правила выравнивания.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сноски и примечания указываются после цитаты в квадратных скобках (например, [5, с. 32-33]) или под горизонтальной чертой внизу страницы;</a:t>
            </a:r>
            <a:endParaRPr lang="ru-RU" sz="18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r>
              <a:rPr lang="ru-RU" sz="180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оформляя список литературы, сортируют книги и периодические издания в алфавитном порядке; при этом указывают фамилию и инициалы автора, название источника, его тип (учебник, монография, сборник статей и т.д.), город, где он был издан и год издания.</a:t>
            </a: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8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8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8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4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4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4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40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14" indent="-342914" algn="just">
              <a:buClr>
                <a:srgbClr val="FF33CC"/>
              </a:buClr>
              <a:buFont typeface="Wingdings" panose="05000000000000000000" pitchFamily="2" charset="2"/>
              <a:buChar char=""/>
              <a:tabLst>
                <a:tab pos="408956" algn="l"/>
              </a:tabLst>
            </a:pPr>
            <a:endParaRPr lang="ru-RU" sz="140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08231" y="55240"/>
            <a:ext cx="4211515" cy="680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«Кемеровский государственный медицинский университет»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Кафедра _________________________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РЕФЕРАТ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_____________________________________________________________________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Студент(ка)_____курса, группы______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Факультет________________________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/ФИО/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Преподаватель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/ФИО/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Кемерово 2018</a:t>
            </a:r>
            <a:endParaRPr lang="ru-RU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5" y="365126"/>
            <a:ext cx="1447795" cy="285506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Приложение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41441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467</Words>
  <Application>Microsoft Office PowerPoint</Application>
  <PresentationFormat>Широкоэкранный</PresentationFormat>
  <Paragraphs>99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Реферат как вид  самостоятельной работы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Приложение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как вид самостоятельной работы обучающихся</dc:title>
  <dc:creator>Антонина Анатольевна Медведева</dc:creator>
  <cp:lastModifiedBy>Антонина Анатольевна Медведева</cp:lastModifiedBy>
  <cp:revision>45</cp:revision>
  <dcterms:created xsi:type="dcterms:W3CDTF">2019-02-06T05:10:54Z</dcterms:created>
  <dcterms:modified xsi:type="dcterms:W3CDTF">2019-03-22T07:02:24Z</dcterms:modified>
</cp:coreProperties>
</file>