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12190413" cy="6859588"/>
  <p:notesSz cx="6858000" cy="9144000"/>
  <p:defaultTextStyle>
    <a:defPPr>
      <a:defRPr lang="ru-RU"/>
    </a:defPPr>
    <a:lvl1pPr marL="0" algn="l" defTabSz="124833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4169" algn="l" defTabSz="124833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48339" algn="l" defTabSz="124833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72508" algn="l" defTabSz="124833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496678" algn="l" defTabSz="124833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20847" algn="l" defTabSz="124833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45017" algn="l" defTabSz="124833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69186" algn="l" defTabSz="124833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4993356" algn="l" defTabSz="124833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18" y="-33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68CD5-CB39-437C-9E48-778E4221FBE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7D09D-3588-49D6-B9BB-842BE730F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6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483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24169" algn="l" defTabSz="12483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48339" algn="l" defTabSz="12483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72508" algn="l" defTabSz="12483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96678" algn="l" defTabSz="12483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120847" algn="l" defTabSz="12483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45017" algn="l" defTabSz="12483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69186" algn="l" defTabSz="12483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93356" algn="l" defTabSz="12483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7D09D-3588-49D6-B9BB-842BE730F2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6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083" y="2972575"/>
            <a:ext cx="609521" cy="1410204"/>
          </a:xfrm>
          <a:prstGeom prst="rect">
            <a:avLst/>
          </a:prstGeom>
          <a:noFill/>
        </p:spPr>
        <p:txBody>
          <a:bodyPr wrap="square" lIns="0" tIns="12483" rIns="0" bIns="12483" rtlCol="0" anchor="ctr" anchorCtr="0">
            <a:spAutoFit/>
          </a:bodyPr>
          <a:lstStyle/>
          <a:p>
            <a:r>
              <a:rPr lang="en-US" sz="9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9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186" y="1219483"/>
            <a:ext cx="10057091" cy="2153149"/>
          </a:xfrm>
        </p:spPr>
        <p:txBody>
          <a:bodyPr>
            <a:noAutofit/>
          </a:bodyPr>
          <a:lstStyle>
            <a:lvl1pPr>
              <a:defRPr sz="8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430" y="3376272"/>
            <a:ext cx="8228529" cy="685959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2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72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9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20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4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6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93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E3C6-19E8-4744-A2DC-B3A75B1F9FF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75ED1-6C19-4CD0-8C12-2E2BC5BB96F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431" y="685961"/>
            <a:ext cx="7720595" cy="350601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E3C6-19E8-4744-A2DC-B3A75B1F9FF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5ED1-6C19-4CD0-8C12-2E2BC5BB96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694" y="609742"/>
            <a:ext cx="2844430" cy="5182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299" y="685960"/>
            <a:ext cx="6704727" cy="457305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E3C6-19E8-4744-A2DC-B3A75B1F9FF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5ED1-6C19-4CD0-8C12-2E2BC5BB96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E3C6-19E8-4744-A2DC-B3A75B1F9FF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75ED1-6C19-4CD0-8C12-2E2BC5BB96F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8860" y="4075442"/>
            <a:ext cx="609521" cy="13849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9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9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06" y="4268356"/>
            <a:ext cx="4977752" cy="731689"/>
          </a:xfrm>
        </p:spPr>
        <p:txBody>
          <a:bodyPr anchor="ctr">
            <a:norm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62416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4833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725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9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208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450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691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933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E3C6-19E8-4744-A2DC-B3A75B1F9FF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75ED1-6C19-4CD0-8C12-2E2BC5BB96F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7604" y="1905442"/>
            <a:ext cx="8045673" cy="2350552"/>
          </a:xfrm>
        </p:spPr>
        <p:txBody>
          <a:bodyPr/>
          <a:lstStyle>
            <a:lvl1pPr marL="0" algn="l" defTabSz="1248339" rtl="0" eaLnBrk="1" latinLnBrk="0" hangingPunct="1">
              <a:spcBef>
                <a:spcPct val="0"/>
              </a:spcBef>
              <a:buNone/>
              <a:defRPr lang="en-US" sz="7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E3C6-19E8-4744-A2DC-B3A75B1F9FF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75ED1-6C19-4CD0-8C12-2E2BC5BB96F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1991" y="658520"/>
            <a:ext cx="4364168" cy="34297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4727" y="658521"/>
            <a:ext cx="4364168" cy="34329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927" y="662129"/>
            <a:ext cx="4364168" cy="639911"/>
          </a:xfrm>
        </p:spPr>
        <p:txBody>
          <a:bodyPr anchor="ctr">
            <a:noAutofit/>
          </a:bodyPr>
          <a:lstStyle>
            <a:lvl1pPr marL="0" indent="0">
              <a:buNone/>
              <a:defRPr sz="3000" b="0"/>
            </a:lvl1pPr>
            <a:lvl2pPr marL="624169" indent="0">
              <a:buNone/>
              <a:defRPr sz="2700" b="1"/>
            </a:lvl2pPr>
            <a:lvl3pPr marL="1248339" indent="0">
              <a:buNone/>
              <a:defRPr sz="2500" b="1"/>
            </a:lvl3pPr>
            <a:lvl4pPr marL="1872508" indent="0">
              <a:buNone/>
              <a:defRPr sz="2200" b="1"/>
            </a:lvl4pPr>
            <a:lvl5pPr marL="2496678" indent="0">
              <a:buNone/>
              <a:defRPr sz="2200" b="1"/>
            </a:lvl5pPr>
            <a:lvl6pPr marL="3120847" indent="0">
              <a:buNone/>
              <a:defRPr sz="2200" b="1"/>
            </a:lvl6pPr>
            <a:lvl7pPr marL="3745017" indent="0">
              <a:buNone/>
              <a:defRPr sz="2200" b="1"/>
            </a:lvl7pPr>
            <a:lvl8pPr marL="4369186" indent="0">
              <a:buNone/>
              <a:defRPr sz="2200" b="1"/>
            </a:lvl8pPr>
            <a:lvl9pPr marL="4993356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1992" y="1371918"/>
            <a:ext cx="4368231" cy="2743835"/>
          </a:xfrm>
        </p:spPr>
        <p:txBody>
          <a:bodyPr anchor="t"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4727" y="662129"/>
            <a:ext cx="4364168" cy="639911"/>
          </a:xfrm>
        </p:spPr>
        <p:txBody>
          <a:bodyPr anchor="ctr">
            <a:noAutofit/>
          </a:bodyPr>
          <a:lstStyle>
            <a:lvl1pPr marL="0" indent="0">
              <a:buNone/>
              <a:defRPr sz="3000" b="0"/>
            </a:lvl1pPr>
            <a:lvl2pPr marL="624169" indent="0">
              <a:buNone/>
              <a:defRPr sz="2700" b="1"/>
            </a:lvl2pPr>
            <a:lvl3pPr marL="1248339" indent="0">
              <a:buNone/>
              <a:defRPr sz="2500" b="1"/>
            </a:lvl3pPr>
            <a:lvl4pPr marL="1872508" indent="0">
              <a:buNone/>
              <a:defRPr sz="2200" b="1"/>
            </a:lvl4pPr>
            <a:lvl5pPr marL="2496678" indent="0">
              <a:buNone/>
              <a:defRPr sz="2200" b="1"/>
            </a:lvl5pPr>
            <a:lvl6pPr marL="3120847" indent="0">
              <a:buNone/>
              <a:defRPr sz="2200" b="1"/>
            </a:lvl6pPr>
            <a:lvl7pPr marL="3745017" indent="0">
              <a:buNone/>
              <a:defRPr sz="2200" b="1"/>
            </a:lvl7pPr>
            <a:lvl8pPr marL="4369186" indent="0">
              <a:buNone/>
              <a:defRPr sz="2200" b="1"/>
            </a:lvl8pPr>
            <a:lvl9pPr marL="4993356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4727" y="1371918"/>
            <a:ext cx="4364168" cy="2743835"/>
          </a:xfrm>
        </p:spPr>
        <p:txBody>
          <a:bodyPr anchor="t"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671" y="520313"/>
            <a:ext cx="609521" cy="12618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878" y="520313"/>
            <a:ext cx="609521" cy="12618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E3C6-19E8-4744-A2DC-B3A75B1F9FF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75ED1-6C19-4CD0-8C12-2E2BC5BB96F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E3C6-19E8-4744-A2DC-B3A75B1F9FF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75ED1-6C19-4CD0-8C12-2E2BC5BB96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E3C6-19E8-4744-A2DC-B3A75B1F9FF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75ED1-6C19-4CD0-8C12-2E2BC5BB96F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4303" y="1774999"/>
            <a:ext cx="609521" cy="16773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10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455" y="685960"/>
            <a:ext cx="5790446" cy="3429794"/>
          </a:xfrm>
        </p:spPr>
        <p:txBody>
          <a:bodyPr anchor="ctr"/>
          <a:lstStyle>
            <a:lvl1pPr>
              <a:defRPr sz="3300"/>
            </a:lvl1pPr>
            <a:lvl2pPr>
              <a:defRPr sz="30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9008" y="685960"/>
            <a:ext cx="3453950" cy="3429794"/>
          </a:xfrm>
        </p:spPr>
        <p:txBody>
          <a:bodyPr anchor="ctr">
            <a:normAutofit/>
          </a:bodyPr>
          <a:lstStyle>
            <a:lvl1pPr marL="0" indent="0">
              <a:buNone/>
              <a:defRPr sz="2200"/>
            </a:lvl1pPr>
            <a:lvl2pPr marL="624169" indent="0">
              <a:buNone/>
              <a:defRPr sz="1600"/>
            </a:lvl2pPr>
            <a:lvl3pPr marL="1248339" indent="0">
              <a:buNone/>
              <a:defRPr sz="1400"/>
            </a:lvl3pPr>
            <a:lvl4pPr marL="1872508" indent="0">
              <a:buNone/>
              <a:defRPr sz="1200"/>
            </a:lvl4pPr>
            <a:lvl5pPr marL="2496678" indent="0">
              <a:buNone/>
              <a:defRPr sz="1200"/>
            </a:lvl5pPr>
            <a:lvl6pPr marL="3120847" indent="0">
              <a:buNone/>
              <a:defRPr sz="1200"/>
            </a:lvl6pPr>
            <a:lvl7pPr marL="3745017" indent="0">
              <a:buNone/>
              <a:defRPr sz="1200"/>
            </a:lvl7pPr>
            <a:lvl8pPr marL="4369186" indent="0">
              <a:buNone/>
              <a:defRPr sz="1200"/>
            </a:lvl8pPr>
            <a:lvl9pPr marL="4993356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E3C6-19E8-4744-A2DC-B3A75B1F9FF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75ED1-6C19-4CD0-8C12-2E2BC5BB96F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389" y="612917"/>
            <a:ext cx="8939636" cy="254757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4400"/>
            </a:lvl1pPr>
            <a:lvl2pPr marL="624169" indent="0">
              <a:buNone/>
              <a:defRPr sz="3800"/>
            </a:lvl2pPr>
            <a:lvl3pPr marL="1248339" indent="0">
              <a:buNone/>
              <a:defRPr sz="3300"/>
            </a:lvl3pPr>
            <a:lvl4pPr marL="1872508" indent="0">
              <a:buNone/>
              <a:defRPr sz="2700"/>
            </a:lvl4pPr>
            <a:lvl5pPr marL="2496678" indent="0">
              <a:buNone/>
              <a:defRPr sz="2700"/>
            </a:lvl5pPr>
            <a:lvl6pPr marL="3120847" indent="0">
              <a:buNone/>
              <a:defRPr sz="2700"/>
            </a:lvl6pPr>
            <a:lvl7pPr marL="3745017" indent="0">
              <a:buNone/>
              <a:defRPr sz="2700"/>
            </a:lvl7pPr>
            <a:lvl8pPr marL="4369186" indent="0">
              <a:buNone/>
              <a:defRPr sz="2700"/>
            </a:lvl8pPr>
            <a:lvl9pPr marL="4993356" indent="0">
              <a:buNone/>
              <a:defRPr sz="27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124" y="3453847"/>
            <a:ext cx="6704727" cy="720971"/>
          </a:xfrm>
        </p:spPr>
        <p:txBody>
          <a:bodyPr anchor="ctr">
            <a:normAutofit/>
          </a:bodyPr>
          <a:lstStyle>
            <a:lvl1pPr marL="0" indent="0">
              <a:buNone/>
              <a:defRPr sz="2200"/>
            </a:lvl1pPr>
            <a:lvl2pPr marL="624169" indent="0">
              <a:buNone/>
              <a:defRPr sz="1600"/>
            </a:lvl2pPr>
            <a:lvl3pPr marL="1248339" indent="0">
              <a:buNone/>
              <a:defRPr sz="1400"/>
            </a:lvl3pPr>
            <a:lvl4pPr marL="1872508" indent="0">
              <a:buNone/>
              <a:defRPr sz="1200"/>
            </a:lvl4pPr>
            <a:lvl5pPr marL="2496678" indent="0">
              <a:buNone/>
              <a:defRPr sz="1200"/>
            </a:lvl5pPr>
            <a:lvl6pPr marL="3120847" indent="0">
              <a:buNone/>
              <a:defRPr sz="1200"/>
            </a:lvl6pPr>
            <a:lvl7pPr marL="3745017" indent="0">
              <a:buNone/>
              <a:defRPr sz="1200"/>
            </a:lvl7pPr>
            <a:lvl8pPr marL="4369186" indent="0">
              <a:buNone/>
              <a:defRPr sz="1200"/>
            </a:lvl8pPr>
            <a:lvl9pPr marL="4993356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6714" y="3332236"/>
            <a:ext cx="609521" cy="12618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E3C6-19E8-4744-A2DC-B3A75B1F9FF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75ED1-6C19-4CD0-8C12-2E2BC5BB96F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834" tIns="62417" rIns="124834" bIns="62417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724" y="1038682"/>
            <a:ext cx="9652903" cy="570830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834" tIns="62417" rIns="124834" bIns="62417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6390" y="420310"/>
            <a:ext cx="5539754" cy="59731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834" tIns="62417" rIns="124834" bIns="6241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039" y="116882"/>
            <a:ext cx="8638025" cy="475585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834" tIns="62417" rIns="124834" bIns="6241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186" y="4877929"/>
            <a:ext cx="10057091" cy="914612"/>
          </a:xfrm>
          <a:prstGeom prst="rect">
            <a:avLst/>
          </a:prstGeom>
        </p:spPr>
        <p:txBody>
          <a:bodyPr vert="horz" lIns="124834" tIns="62417" rIns="124834" bIns="62417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430" y="685961"/>
            <a:ext cx="8126942" cy="3658446"/>
          </a:xfrm>
          <a:prstGeom prst="rect">
            <a:avLst/>
          </a:prstGeom>
        </p:spPr>
        <p:txBody>
          <a:bodyPr vert="horz" lIns="124834" tIns="62417" rIns="124834" bIns="62417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29" y="6156165"/>
            <a:ext cx="2844430" cy="365210"/>
          </a:xfrm>
          <a:prstGeom prst="rect">
            <a:avLst/>
          </a:prstGeom>
        </p:spPr>
        <p:txBody>
          <a:bodyPr vert="horz" lIns="124834" tIns="62417" rIns="124834" bIns="62417" rtlCol="0" anchor="t"/>
          <a:lstStyle>
            <a:lvl1pPr algn="r">
              <a:defRPr sz="15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FFCE3C6-19E8-4744-A2DC-B3A75B1F9FF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137" y="6156165"/>
            <a:ext cx="6095207" cy="365210"/>
          </a:xfrm>
          <a:prstGeom prst="rect">
            <a:avLst/>
          </a:prstGeom>
        </p:spPr>
        <p:txBody>
          <a:bodyPr vert="horz" lIns="124834" tIns="62417" rIns="124834" bIns="62417" rtlCol="0" anchor="t"/>
          <a:lstStyle>
            <a:lvl1pPr algn="l">
              <a:defRPr sz="15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137" y="5843353"/>
            <a:ext cx="2844430" cy="304871"/>
          </a:xfrm>
          <a:prstGeom prst="rect">
            <a:avLst/>
          </a:prstGeom>
        </p:spPr>
        <p:txBody>
          <a:bodyPr vert="horz" lIns="124834" tIns="62417" rIns="124834" bIns="12483" rtlCol="0" anchor="b"/>
          <a:lstStyle>
            <a:lvl1pPr algn="l">
              <a:defRPr sz="2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1075ED1-6C19-4CD0-8C12-2E2BC5BB96F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48339" rtl="0" eaLnBrk="1" latinLnBrk="0" hangingPunct="1">
        <a:spcBef>
          <a:spcPct val="0"/>
        </a:spcBef>
        <a:buNone/>
        <a:defRPr sz="6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4502" indent="-349535" algn="l" defTabSz="1248339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73837" indent="-349535" algn="l" defTabSz="1248339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373173" indent="-349535" algn="l" defTabSz="1248339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872508" indent="-349535" algn="l" defTabSz="1248339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2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247010" indent="-349535" algn="l" defTabSz="1248339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683929" indent="-349535" algn="l" defTabSz="1248339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3058430" indent="-349535" algn="l" defTabSz="1248339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3432932" indent="-349535" algn="l" defTabSz="1248339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9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869851" indent="-349535" algn="l" defTabSz="1248339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9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4833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4169" algn="l" defTabSz="124833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48339" algn="l" defTabSz="124833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508" algn="l" defTabSz="124833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496678" algn="l" defTabSz="124833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0847" algn="l" defTabSz="124833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5017" algn="l" defTabSz="124833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69186" algn="l" defTabSz="124833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93356" algn="l" defTabSz="124833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367" y="0"/>
            <a:ext cx="10057091" cy="914612"/>
          </a:xfrm>
        </p:spPr>
        <p:txBody>
          <a:bodyPr/>
          <a:lstStyle/>
          <a:p>
            <a:pPr algn="ctr"/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ВЛИЯНИЕ ТЕРАТОГЕННЫХ ФАКТОРОВ НА ФОРМИРОВАНИЕ ВРОЖДЕННЫХ ПАТОЛОГИЙ ПОЛОСТИ РТА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0291" b="19419"/>
          <a:stretch/>
        </p:blipFill>
        <p:spPr>
          <a:xfrm>
            <a:off x="335316" y="164676"/>
            <a:ext cx="1525252" cy="91990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90550" y="1567383"/>
            <a:ext cx="11809312" cy="5112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62758" y="831864"/>
            <a:ext cx="381642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патологической физиологии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А. А., Щетинина Т. А. - группа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2132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КемГМУ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д.м.н.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Макшанова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Г.П.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590" y="1932488"/>
            <a:ext cx="3312368" cy="21236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структуре стоматологической заболеваемости детей зубочелюстные аномалии занимают третье место после кариеса зубов и заболеваний пародонта. В связи с этим изучение факторов, вызывающих появления зубочелюстных аномалий у детей, остаётся актуальной темой системы здравоохранения для разработки профилактических мероприятий, способствующих сохранению здоровья и улучшению эстетичного внешнего вида.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590" y="4193693"/>
            <a:ext cx="3312368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/>
              <a:t>Цель исследования </a:t>
            </a:r>
          </a:p>
          <a:p>
            <a:r>
              <a:rPr lang="ru-RU" sz="1200" dirty="0"/>
              <a:t>И</a:t>
            </a:r>
            <a:r>
              <a:rPr lang="ru-RU" sz="1200" dirty="0" smtClean="0"/>
              <a:t>зучить влияние тератогенных факторов на формирование врожденных патологий полости рта.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591" y="5159653"/>
            <a:ext cx="3312368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/>
              <a:t>Материалы и методы исследования</a:t>
            </a:r>
          </a:p>
          <a:p>
            <a:r>
              <a:rPr lang="ru-RU" sz="1200" dirty="0" smtClean="0"/>
              <a:t>Проведен теоретический анализ современной научной литературы и </a:t>
            </a:r>
            <a:r>
              <a:rPr lang="ru-RU" sz="1200" dirty="0" err="1" smtClean="0"/>
              <a:t>интернет-ресурсов</a:t>
            </a:r>
            <a:r>
              <a:rPr lang="ru-RU" sz="1200" dirty="0" smtClean="0"/>
              <a:t> (электронные библиотеки </a:t>
            </a:r>
            <a:r>
              <a:rPr lang="ru-RU" sz="1200" dirty="0" err="1" smtClean="0"/>
              <a:t>e.library</a:t>
            </a:r>
            <a:r>
              <a:rPr lang="ru-RU" sz="1200" dirty="0" smtClean="0"/>
              <a:t>, </a:t>
            </a:r>
            <a:r>
              <a:rPr lang="ru-RU" sz="1200" dirty="0" err="1" smtClean="0"/>
              <a:t>pubmed</a:t>
            </a:r>
            <a:r>
              <a:rPr lang="ru-RU" sz="1200" dirty="0" smtClean="0"/>
              <a:t>), анализ и обобщение полученных данных.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23398" y="1932488"/>
            <a:ext cx="3779004" cy="442582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28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r>
              <a:rPr lang="ru-RU" sz="1280" dirty="0" smtClean="0">
                <a:latin typeface="Times New Roman" pitchFamily="18" charset="0"/>
                <a:cs typeface="Times New Roman" pitchFamily="18" charset="0"/>
              </a:rPr>
              <a:t>Тератогенные факторы оказывают большое влияние на формирование врожденных патологий полости рта у ребенка. При воздействии химических веществ пороки развития челюстно-лицевой области клинически проявляются щелевидным дефектом лица, </a:t>
            </a:r>
            <a:r>
              <a:rPr lang="ru-RU" sz="1280" dirty="0" err="1" smtClean="0">
                <a:latin typeface="Times New Roman" pitchFamily="18" charset="0"/>
                <a:cs typeface="Times New Roman" pitchFamily="18" charset="0"/>
              </a:rPr>
              <a:t>дисколорацией</a:t>
            </a:r>
            <a:r>
              <a:rPr lang="ru-RU" sz="1280" dirty="0" smtClean="0">
                <a:latin typeface="Times New Roman" pitchFamily="18" charset="0"/>
                <a:cs typeface="Times New Roman" pitchFamily="18" charset="0"/>
              </a:rPr>
              <a:t> и гипоплазией зубной эмали. Ионизирующее излучение приводит к возникновению расщелины твердого нёба. Воздействие на эмбрион инфекционных агентов в критические периоды развития может приводить к частичной адентии, системной гипоплазии эмали, высокой </a:t>
            </a:r>
            <a:r>
              <a:rPr lang="ru-RU" sz="1280" dirty="0" err="1" smtClean="0">
                <a:latin typeface="Times New Roman" pitchFamily="18" charset="0"/>
                <a:cs typeface="Times New Roman" pitchFamily="18" charset="0"/>
              </a:rPr>
              <a:t>кариесвосприимчивости</a:t>
            </a:r>
            <a:r>
              <a:rPr lang="ru-RU" sz="1280" dirty="0" smtClean="0">
                <a:latin typeface="Times New Roman" pitchFamily="18" charset="0"/>
                <a:cs typeface="Times New Roman" pitchFamily="18" charset="0"/>
              </a:rPr>
              <a:t>, развитию аномальных форм зубов. При недостаточном содержании фтора в питьевой воде нарушаются процессы минерализации зачатков зубов. Токсикоз беременной может приводить к задержке прорезывания зубов. Предотвращение воздействия вышеперечисленных тератогенных факторов может значительно сократить вероятность формирования врожденной патологии полости рта у ребенка.</a:t>
            </a:r>
            <a:endParaRPr lang="ru-RU" sz="128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23" y="1932488"/>
            <a:ext cx="1854398" cy="147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78" y="1932487"/>
            <a:ext cx="1872208" cy="147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970969" y="3457942"/>
            <a:ext cx="1848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Расщелина твердого нёба </a:t>
            </a:r>
            <a:endParaRPr lang="ru-RU" sz="1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79183" y="3477336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Системная гипоплазия</a:t>
            </a:r>
            <a:endParaRPr lang="ru-RU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65" y="4965776"/>
            <a:ext cx="1865725" cy="139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78" y="4954066"/>
            <a:ext cx="1872208" cy="14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982295" y="4286025"/>
            <a:ext cx="185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Зубы </a:t>
            </a:r>
            <a:r>
              <a:rPr lang="ru-RU" sz="1800" dirty="0" err="1" smtClean="0"/>
              <a:t>Гетчинсона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79182" y="4286027"/>
            <a:ext cx="1872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Зубы </a:t>
            </a:r>
          </a:p>
          <a:p>
            <a:pPr algn="ctr"/>
            <a:r>
              <a:rPr lang="ru-RU" sz="1800" dirty="0" err="1" smtClean="0"/>
              <a:t>Фурнье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610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69</TotalTime>
  <Words>243</Words>
  <Application>Microsoft Office PowerPoint</Application>
  <PresentationFormat>Произвольный</PresentationFormat>
  <Paragraphs>17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Базовая</vt:lpstr>
      <vt:lpstr>ВЛИЯНИЕ ТЕРАТОГЕННЫХ ФАКТОРОВ НА ФОРМИРОВАНИЕ ВРОЖДЕННЫХ ПАТОЛОГИЙ ПОЛОСТИ РТА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ТЕРАТОГЕННЫХ ФАКТОРОВ НА ФОРМИРОВАНИЕ ВРОЖДЕННЫХ ПАТОЛОГИЙ ПОЛОСТИ РТА</dc:title>
  <dc:creator>Татьяна Щетинина</dc:creator>
  <cp:lastModifiedBy>Татьяна Щетинина</cp:lastModifiedBy>
  <cp:revision>7</cp:revision>
  <dcterms:created xsi:type="dcterms:W3CDTF">2023-12-19T16:41:16Z</dcterms:created>
  <dcterms:modified xsi:type="dcterms:W3CDTF">2023-12-19T17:50:52Z</dcterms:modified>
</cp:coreProperties>
</file>