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458748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Текст заголовка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3082" y="4406901"/>
            <a:ext cx="10363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cap="all"/>
            </a:lvl1pPr>
          </a:lstStyle>
          <a:p>
            <a:r>
              <a:t>Текст заголовка</a:t>
            </a:r>
          </a:p>
        </p:txBody>
      </p:sp>
      <p:sp>
        <p:nvSpPr>
          <p:cNvPr id="4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3082" y="2906713"/>
            <a:ext cx="10363201" cy="150018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583497" y="1600200"/>
            <a:ext cx="4704523" cy="45259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90575" indent="-333375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83497" y="1535112"/>
            <a:ext cx="4704523" cy="63976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1" name="Текст 4"/>
          <p:cNvSpPr>
            <a:spLocks noGrp="1"/>
          </p:cNvSpPr>
          <p:nvPr>
            <p:ph type="body" sz="quarter" idx="21"/>
          </p:nvPr>
        </p:nvSpPr>
        <p:spPr>
          <a:xfrm>
            <a:off x="6480042" y="1535112"/>
            <a:ext cx="5102358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6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83497" y="273049"/>
            <a:ext cx="3552395" cy="1162051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Текст заголовка</a:t>
            </a:r>
          </a:p>
        </p:txBody>
      </p:sp>
      <p:sp>
        <p:nvSpPr>
          <p:cNvPr id="8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5327913" y="273050"/>
            <a:ext cx="6254486" cy="585311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6" name="Текст 3"/>
          <p:cNvSpPr>
            <a:spLocks noGrp="1"/>
          </p:cNvSpPr>
          <p:nvPr>
            <p:ph type="body" sz="quarter" idx="21"/>
          </p:nvPr>
        </p:nvSpPr>
        <p:spPr>
          <a:xfrm>
            <a:off x="1583497" y="1435100"/>
            <a:ext cx="3552395" cy="46910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  <a:endParaRPr/>
          </a:p>
        </p:txBody>
      </p:sp>
      <p:sp>
        <p:nvSpPr>
          <p:cNvPr id="8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83497" y="4800600"/>
            <a:ext cx="9985110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Текст заголовка</a:t>
            </a:r>
          </a:p>
        </p:txBody>
      </p:sp>
      <p:sp>
        <p:nvSpPr>
          <p:cNvPr id="95" name="Рисунок 2"/>
          <p:cNvSpPr>
            <a:spLocks noGrp="1"/>
          </p:cNvSpPr>
          <p:nvPr>
            <p:ph type="pic" idx="21"/>
          </p:nvPr>
        </p:nvSpPr>
        <p:spPr>
          <a:xfrm>
            <a:off x="1583497" y="612773"/>
            <a:ext cx="9985110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83497" y="5367337"/>
            <a:ext cx="9985110" cy="80486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/>
            </a:lvl1pPr>
            <a:lvl2pPr marL="0" indent="457200">
              <a:buSzTx/>
              <a:buFontTx/>
              <a:buNone/>
              <a:defRPr sz="1400"/>
            </a:lvl2pPr>
            <a:lvl3pPr marL="0" indent="914400">
              <a:buSzTx/>
              <a:buFontTx/>
              <a:buNone/>
              <a:defRPr sz="1400"/>
            </a:lvl3pPr>
            <a:lvl4pPr marL="0" indent="1371600">
              <a:buSzTx/>
              <a:buFontTx/>
              <a:buNone/>
              <a:defRPr sz="1400"/>
            </a:lvl4pPr>
            <a:lvl5pPr marL="0" indent="1828800"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58"/>
          <p:cNvSpPr/>
          <p:nvPr/>
        </p:nvSpPr>
        <p:spPr>
          <a:xfrm>
            <a:off x="-1" y="0"/>
            <a:ext cx="12192001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63" h="21462" extrusionOk="0">
                <a:moveTo>
                  <a:pt x="2828" y="3299"/>
                </a:moveTo>
                <a:cubicBezTo>
                  <a:pt x="3470" y="1179"/>
                  <a:pt x="3832" y="0"/>
                  <a:pt x="3832" y="0"/>
                </a:cubicBezTo>
                <a:lnTo>
                  <a:pt x="0" y="0"/>
                </a:lnTo>
                <a:lnTo>
                  <a:pt x="0" y="21462"/>
                </a:lnTo>
                <a:lnTo>
                  <a:pt x="19263" y="21462"/>
                </a:lnTo>
                <a:lnTo>
                  <a:pt x="19263" y="18759"/>
                </a:lnTo>
                <a:cubicBezTo>
                  <a:pt x="19263" y="18759"/>
                  <a:pt x="15528" y="19515"/>
                  <a:pt x="9466" y="20419"/>
                </a:cubicBezTo>
                <a:cubicBezTo>
                  <a:pt x="1537" y="21600"/>
                  <a:pt x="-2337" y="20377"/>
                  <a:pt x="2828" y="329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Shape 1060"/>
          <p:cNvSpPr/>
          <p:nvPr/>
        </p:nvSpPr>
        <p:spPr>
          <a:xfrm>
            <a:off x="305770" y="0"/>
            <a:ext cx="11886229" cy="6629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81" h="20747" extrusionOk="0">
                <a:moveTo>
                  <a:pt x="9488" y="18271"/>
                </a:moveTo>
                <a:cubicBezTo>
                  <a:pt x="1844" y="19410"/>
                  <a:pt x="-1541" y="18090"/>
                  <a:pt x="2984" y="3129"/>
                </a:cubicBezTo>
                <a:cubicBezTo>
                  <a:pt x="3583" y="1148"/>
                  <a:pt x="3928" y="29"/>
                  <a:pt x="3936" y="0"/>
                </a:cubicBezTo>
                <a:lnTo>
                  <a:pt x="3350" y="0"/>
                </a:lnTo>
                <a:cubicBezTo>
                  <a:pt x="3350" y="0"/>
                  <a:pt x="2988" y="1179"/>
                  <a:pt x="2347" y="3299"/>
                </a:cubicBezTo>
                <a:cubicBezTo>
                  <a:pt x="-2819" y="20377"/>
                  <a:pt x="1054" y="21600"/>
                  <a:pt x="8983" y="20419"/>
                </a:cubicBezTo>
                <a:cubicBezTo>
                  <a:pt x="15046" y="19515"/>
                  <a:pt x="18781" y="18759"/>
                  <a:pt x="18781" y="18759"/>
                </a:cubicBezTo>
                <a:lnTo>
                  <a:pt x="18781" y="16699"/>
                </a:lnTo>
                <a:cubicBezTo>
                  <a:pt x="18741" y="16707"/>
                  <a:pt x="15199" y="17420"/>
                  <a:pt x="9488" y="18271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Shape 1061"/>
          <p:cNvSpPr/>
          <p:nvPr/>
        </p:nvSpPr>
        <p:spPr>
          <a:xfrm>
            <a:off x="305770" y="0"/>
            <a:ext cx="11886229" cy="6629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81" h="20747" extrusionOk="0">
                <a:moveTo>
                  <a:pt x="9450" y="18459"/>
                </a:moveTo>
                <a:cubicBezTo>
                  <a:pt x="1788" y="19601"/>
                  <a:pt x="-1641" y="18292"/>
                  <a:pt x="2942" y="3142"/>
                </a:cubicBezTo>
                <a:cubicBezTo>
                  <a:pt x="3535" y="1182"/>
                  <a:pt x="3878" y="58"/>
                  <a:pt x="3895" y="0"/>
                </a:cubicBezTo>
                <a:lnTo>
                  <a:pt x="3350" y="0"/>
                </a:lnTo>
                <a:cubicBezTo>
                  <a:pt x="3350" y="0"/>
                  <a:pt x="2988" y="1179"/>
                  <a:pt x="2347" y="3299"/>
                </a:cubicBezTo>
                <a:cubicBezTo>
                  <a:pt x="-2819" y="20377"/>
                  <a:pt x="1054" y="21600"/>
                  <a:pt x="8983" y="20419"/>
                </a:cubicBezTo>
                <a:cubicBezTo>
                  <a:pt x="15046" y="19515"/>
                  <a:pt x="18781" y="18759"/>
                  <a:pt x="18781" y="18759"/>
                </a:cubicBezTo>
                <a:lnTo>
                  <a:pt x="18781" y="16881"/>
                </a:lnTo>
                <a:cubicBezTo>
                  <a:pt x="18701" y="16899"/>
                  <a:pt x="15145" y="17611"/>
                  <a:pt x="9450" y="18459"/>
                </a:cubicBezTo>
                <a:close/>
              </a:path>
            </a:pathLst>
          </a:custGeom>
          <a:solidFill>
            <a:schemeClr val="accent1">
              <a:alpha val="18000"/>
            </a:scheme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Shape 1062"/>
          <p:cNvSpPr/>
          <p:nvPr/>
        </p:nvSpPr>
        <p:spPr>
          <a:xfrm>
            <a:off x="305770" y="0"/>
            <a:ext cx="11886229" cy="6629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81" h="20747" extrusionOk="0">
                <a:moveTo>
                  <a:pt x="9413" y="18647"/>
                </a:moveTo>
                <a:cubicBezTo>
                  <a:pt x="1732" y="19792"/>
                  <a:pt x="-1741" y="18494"/>
                  <a:pt x="2899" y="3155"/>
                </a:cubicBezTo>
                <a:cubicBezTo>
                  <a:pt x="3486" y="1216"/>
                  <a:pt x="3829" y="87"/>
                  <a:pt x="3854" y="0"/>
                </a:cubicBezTo>
                <a:lnTo>
                  <a:pt x="3350" y="0"/>
                </a:lnTo>
                <a:cubicBezTo>
                  <a:pt x="3350" y="0"/>
                  <a:pt x="2988" y="1179"/>
                  <a:pt x="2347" y="3299"/>
                </a:cubicBezTo>
                <a:cubicBezTo>
                  <a:pt x="-2819" y="20377"/>
                  <a:pt x="1054" y="21600"/>
                  <a:pt x="8983" y="20419"/>
                </a:cubicBezTo>
                <a:cubicBezTo>
                  <a:pt x="15046" y="19515"/>
                  <a:pt x="18781" y="18759"/>
                  <a:pt x="18781" y="18759"/>
                </a:cubicBezTo>
                <a:lnTo>
                  <a:pt x="18781" y="17064"/>
                </a:lnTo>
                <a:cubicBezTo>
                  <a:pt x="18641" y="17091"/>
                  <a:pt x="15090" y="17802"/>
                  <a:pt x="9413" y="18647"/>
                </a:cubicBezTo>
                <a:close/>
              </a:path>
            </a:pathLst>
          </a:custGeom>
          <a:solidFill>
            <a:schemeClr val="accent1">
              <a:alpha val="26998"/>
            </a:scheme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Shape 1063"/>
          <p:cNvSpPr/>
          <p:nvPr/>
        </p:nvSpPr>
        <p:spPr>
          <a:xfrm>
            <a:off x="305770" y="0"/>
            <a:ext cx="11886229" cy="6629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81" h="20747" extrusionOk="0">
                <a:moveTo>
                  <a:pt x="9375" y="18836"/>
                </a:moveTo>
                <a:cubicBezTo>
                  <a:pt x="1676" y="19983"/>
                  <a:pt x="-1841" y="18697"/>
                  <a:pt x="2857" y="3168"/>
                </a:cubicBezTo>
                <a:cubicBezTo>
                  <a:pt x="3437" y="1250"/>
                  <a:pt x="3779" y="117"/>
                  <a:pt x="3813" y="0"/>
                </a:cubicBezTo>
                <a:lnTo>
                  <a:pt x="3350" y="0"/>
                </a:lnTo>
                <a:cubicBezTo>
                  <a:pt x="3350" y="0"/>
                  <a:pt x="2988" y="1179"/>
                  <a:pt x="2347" y="3299"/>
                </a:cubicBezTo>
                <a:cubicBezTo>
                  <a:pt x="-2819" y="20377"/>
                  <a:pt x="1054" y="21600"/>
                  <a:pt x="8983" y="20419"/>
                </a:cubicBezTo>
                <a:cubicBezTo>
                  <a:pt x="15046" y="19515"/>
                  <a:pt x="18781" y="18759"/>
                  <a:pt x="18781" y="18759"/>
                </a:cubicBezTo>
                <a:lnTo>
                  <a:pt x="18781" y="17248"/>
                </a:lnTo>
                <a:cubicBezTo>
                  <a:pt x="18600" y="17283"/>
                  <a:pt x="15036" y="17993"/>
                  <a:pt x="9375" y="18836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Shape 1064"/>
          <p:cNvSpPr/>
          <p:nvPr/>
        </p:nvSpPr>
        <p:spPr>
          <a:xfrm>
            <a:off x="305770" y="0"/>
            <a:ext cx="11886229" cy="6629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81" h="20747" extrusionOk="0">
                <a:moveTo>
                  <a:pt x="9337" y="19024"/>
                </a:moveTo>
                <a:cubicBezTo>
                  <a:pt x="1620" y="20174"/>
                  <a:pt x="-1940" y="18899"/>
                  <a:pt x="2814" y="3180"/>
                </a:cubicBezTo>
                <a:cubicBezTo>
                  <a:pt x="3387" y="1285"/>
                  <a:pt x="3730" y="146"/>
                  <a:pt x="3772" y="0"/>
                </a:cubicBezTo>
                <a:lnTo>
                  <a:pt x="3350" y="0"/>
                </a:lnTo>
                <a:cubicBezTo>
                  <a:pt x="3350" y="0"/>
                  <a:pt x="2988" y="1179"/>
                  <a:pt x="2347" y="3299"/>
                </a:cubicBezTo>
                <a:cubicBezTo>
                  <a:pt x="-2819" y="20377"/>
                  <a:pt x="1054" y="21600"/>
                  <a:pt x="8983" y="20419"/>
                </a:cubicBezTo>
                <a:cubicBezTo>
                  <a:pt x="15046" y="19515"/>
                  <a:pt x="18781" y="18759"/>
                  <a:pt x="18781" y="18759"/>
                </a:cubicBezTo>
                <a:lnTo>
                  <a:pt x="18781" y="17430"/>
                </a:lnTo>
                <a:cubicBezTo>
                  <a:pt x="18560" y="17475"/>
                  <a:pt x="14982" y="18183"/>
                  <a:pt x="9337" y="19024"/>
                </a:cubicBezTo>
                <a:close/>
              </a:path>
            </a:pathLst>
          </a:custGeom>
          <a:solidFill>
            <a:schemeClr val="accent1">
              <a:alpha val="45000"/>
            </a:scheme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" name="Shape 1065"/>
          <p:cNvSpPr/>
          <p:nvPr/>
        </p:nvSpPr>
        <p:spPr>
          <a:xfrm>
            <a:off x="305770" y="0"/>
            <a:ext cx="11886229" cy="6629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81" h="20747" extrusionOk="0">
                <a:moveTo>
                  <a:pt x="9299" y="19213"/>
                </a:moveTo>
                <a:cubicBezTo>
                  <a:pt x="1564" y="20365"/>
                  <a:pt x="-2040" y="19101"/>
                  <a:pt x="2772" y="3193"/>
                </a:cubicBezTo>
                <a:cubicBezTo>
                  <a:pt x="3338" y="1319"/>
                  <a:pt x="3680" y="175"/>
                  <a:pt x="3730" y="0"/>
                </a:cubicBezTo>
                <a:lnTo>
                  <a:pt x="3350" y="0"/>
                </a:lnTo>
                <a:cubicBezTo>
                  <a:pt x="3350" y="0"/>
                  <a:pt x="2988" y="1179"/>
                  <a:pt x="2347" y="3299"/>
                </a:cubicBezTo>
                <a:cubicBezTo>
                  <a:pt x="-2819" y="20377"/>
                  <a:pt x="1054" y="21600"/>
                  <a:pt x="8983" y="20419"/>
                </a:cubicBezTo>
                <a:cubicBezTo>
                  <a:pt x="15046" y="19515"/>
                  <a:pt x="18781" y="18759"/>
                  <a:pt x="18781" y="18759"/>
                </a:cubicBezTo>
                <a:lnTo>
                  <a:pt x="18781" y="17613"/>
                </a:lnTo>
                <a:cubicBezTo>
                  <a:pt x="18500" y="17667"/>
                  <a:pt x="14927" y="18374"/>
                  <a:pt x="9299" y="19213"/>
                </a:cubicBezTo>
                <a:close/>
              </a:path>
            </a:pathLst>
          </a:custGeom>
          <a:solidFill>
            <a:schemeClr val="accent1">
              <a:alpha val="55000"/>
            </a:scheme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" name="Shape 1066"/>
          <p:cNvSpPr/>
          <p:nvPr/>
        </p:nvSpPr>
        <p:spPr>
          <a:xfrm>
            <a:off x="305770" y="0"/>
            <a:ext cx="11886229" cy="6629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81" h="20747" extrusionOk="0">
                <a:moveTo>
                  <a:pt x="9262" y="19401"/>
                </a:moveTo>
                <a:cubicBezTo>
                  <a:pt x="1508" y="20556"/>
                  <a:pt x="-2140" y="19303"/>
                  <a:pt x="2729" y="3206"/>
                </a:cubicBezTo>
                <a:cubicBezTo>
                  <a:pt x="3290" y="1353"/>
                  <a:pt x="3630" y="204"/>
                  <a:pt x="3689" y="0"/>
                </a:cubicBezTo>
                <a:lnTo>
                  <a:pt x="3350" y="0"/>
                </a:lnTo>
                <a:cubicBezTo>
                  <a:pt x="3350" y="0"/>
                  <a:pt x="2988" y="1179"/>
                  <a:pt x="2347" y="3299"/>
                </a:cubicBezTo>
                <a:cubicBezTo>
                  <a:pt x="-2819" y="20377"/>
                  <a:pt x="1054" y="21600"/>
                  <a:pt x="8983" y="20419"/>
                </a:cubicBezTo>
                <a:cubicBezTo>
                  <a:pt x="15046" y="19515"/>
                  <a:pt x="18781" y="18759"/>
                  <a:pt x="18781" y="18759"/>
                </a:cubicBezTo>
                <a:lnTo>
                  <a:pt x="18781" y="17796"/>
                </a:lnTo>
                <a:cubicBezTo>
                  <a:pt x="18460" y="17859"/>
                  <a:pt x="14873" y="18565"/>
                  <a:pt x="9262" y="19401"/>
                </a:cubicBezTo>
                <a:close/>
              </a:path>
            </a:pathLst>
          </a:custGeom>
          <a:solidFill>
            <a:schemeClr val="accent1">
              <a:alpha val="63998"/>
            </a:scheme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1067"/>
          <p:cNvSpPr/>
          <p:nvPr/>
        </p:nvSpPr>
        <p:spPr>
          <a:xfrm>
            <a:off x="305770" y="0"/>
            <a:ext cx="11886229" cy="6629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81" h="20747" extrusionOk="0">
                <a:moveTo>
                  <a:pt x="9224" y="19589"/>
                </a:moveTo>
                <a:cubicBezTo>
                  <a:pt x="1452" y="20747"/>
                  <a:pt x="-2240" y="19505"/>
                  <a:pt x="2687" y="3218"/>
                </a:cubicBezTo>
                <a:cubicBezTo>
                  <a:pt x="3241" y="1387"/>
                  <a:pt x="3581" y="233"/>
                  <a:pt x="3648" y="0"/>
                </a:cubicBezTo>
                <a:lnTo>
                  <a:pt x="3350" y="0"/>
                </a:lnTo>
                <a:cubicBezTo>
                  <a:pt x="3350" y="0"/>
                  <a:pt x="2988" y="1179"/>
                  <a:pt x="2347" y="3299"/>
                </a:cubicBezTo>
                <a:cubicBezTo>
                  <a:pt x="-2819" y="20377"/>
                  <a:pt x="1054" y="21600"/>
                  <a:pt x="8983" y="20419"/>
                </a:cubicBezTo>
                <a:cubicBezTo>
                  <a:pt x="15046" y="19515"/>
                  <a:pt x="18781" y="18759"/>
                  <a:pt x="18781" y="18759"/>
                </a:cubicBezTo>
                <a:lnTo>
                  <a:pt x="18781" y="17979"/>
                </a:lnTo>
                <a:cubicBezTo>
                  <a:pt x="18420" y="18051"/>
                  <a:pt x="14818" y="18756"/>
                  <a:pt x="9224" y="19589"/>
                </a:cubicBezTo>
                <a:close/>
              </a:path>
            </a:pathLst>
          </a:custGeom>
          <a:solidFill>
            <a:schemeClr val="accent1">
              <a:alpha val="73000"/>
            </a:scheme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Shape 1068"/>
          <p:cNvSpPr/>
          <p:nvPr/>
        </p:nvSpPr>
        <p:spPr>
          <a:xfrm>
            <a:off x="305770" y="0"/>
            <a:ext cx="11886229" cy="6629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81" h="20747" extrusionOk="0">
                <a:moveTo>
                  <a:pt x="9186" y="19778"/>
                </a:moveTo>
                <a:cubicBezTo>
                  <a:pt x="1396" y="20938"/>
                  <a:pt x="-2340" y="19708"/>
                  <a:pt x="2645" y="3231"/>
                </a:cubicBezTo>
                <a:cubicBezTo>
                  <a:pt x="3192" y="1421"/>
                  <a:pt x="3532" y="262"/>
                  <a:pt x="3607" y="0"/>
                </a:cubicBezTo>
                <a:lnTo>
                  <a:pt x="3350" y="0"/>
                </a:lnTo>
                <a:cubicBezTo>
                  <a:pt x="3350" y="0"/>
                  <a:pt x="2988" y="1179"/>
                  <a:pt x="2347" y="3299"/>
                </a:cubicBezTo>
                <a:cubicBezTo>
                  <a:pt x="-2819" y="20377"/>
                  <a:pt x="1054" y="21600"/>
                  <a:pt x="8983" y="20419"/>
                </a:cubicBezTo>
                <a:cubicBezTo>
                  <a:pt x="15046" y="19515"/>
                  <a:pt x="18781" y="18759"/>
                  <a:pt x="18781" y="18759"/>
                </a:cubicBezTo>
                <a:lnTo>
                  <a:pt x="18781" y="18162"/>
                </a:lnTo>
                <a:cubicBezTo>
                  <a:pt x="18380" y="18243"/>
                  <a:pt x="14764" y="18947"/>
                  <a:pt x="9186" y="19778"/>
                </a:cubicBezTo>
                <a:close/>
              </a:path>
            </a:pathLst>
          </a:custGeom>
          <a:solidFill>
            <a:schemeClr val="accent1">
              <a:alpha val="82000"/>
            </a:scheme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Shape 1069"/>
          <p:cNvSpPr/>
          <p:nvPr/>
        </p:nvSpPr>
        <p:spPr>
          <a:xfrm>
            <a:off x="305770" y="0"/>
            <a:ext cx="11886229" cy="6629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81" h="20747" extrusionOk="0">
                <a:moveTo>
                  <a:pt x="9148" y="19966"/>
                </a:moveTo>
                <a:cubicBezTo>
                  <a:pt x="1340" y="21129"/>
                  <a:pt x="-2439" y="19910"/>
                  <a:pt x="2602" y="3244"/>
                </a:cubicBezTo>
                <a:cubicBezTo>
                  <a:pt x="3143" y="1456"/>
                  <a:pt x="3482" y="292"/>
                  <a:pt x="3566" y="0"/>
                </a:cubicBezTo>
                <a:lnTo>
                  <a:pt x="3350" y="0"/>
                </a:lnTo>
                <a:cubicBezTo>
                  <a:pt x="3350" y="0"/>
                  <a:pt x="2988" y="1179"/>
                  <a:pt x="2347" y="3299"/>
                </a:cubicBezTo>
                <a:cubicBezTo>
                  <a:pt x="-2819" y="20377"/>
                  <a:pt x="1054" y="21600"/>
                  <a:pt x="8983" y="20419"/>
                </a:cubicBezTo>
                <a:cubicBezTo>
                  <a:pt x="15046" y="19515"/>
                  <a:pt x="18781" y="18759"/>
                  <a:pt x="18781" y="18759"/>
                </a:cubicBezTo>
                <a:lnTo>
                  <a:pt x="18781" y="18345"/>
                </a:lnTo>
                <a:cubicBezTo>
                  <a:pt x="18319" y="18435"/>
                  <a:pt x="14710" y="19137"/>
                  <a:pt x="9148" y="19966"/>
                </a:cubicBezTo>
                <a:close/>
              </a:path>
            </a:pathLst>
          </a:custGeom>
          <a:solidFill>
            <a:schemeClr val="accent1">
              <a:alpha val="91000"/>
            </a:scheme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Shape 1070"/>
          <p:cNvSpPr/>
          <p:nvPr/>
        </p:nvSpPr>
        <p:spPr>
          <a:xfrm>
            <a:off x="305770" y="0"/>
            <a:ext cx="11886229" cy="6629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81" h="20747" extrusionOk="0">
                <a:moveTo>
                  <a:pt x="9111" y="20154"/>
                </a:moveTo>
                <a:cubicBezTo>
                  <a:pt x="1284" y="21320"/>
                  <a:pt x="-2539" y="20113"/>
                  <a:pt x="2559" y="3257"/>
                </a:cubicBezTo>
                <a:cubicBezTo>
                  <a:pt x="3094" y="1490"/>
                  <a:pt x="3433" y="321"/>
                  <a:pt x="3525" y="0"/>
                </a:cubicBezTo>
                <a:lnTo>
                  <a:pt x="3350" y="0"/>
                </a:lnTo>
                <a:cubicBezTo>
                  <a:pt x="3350" y="0"/>
                  <a:pt x="2988" y="1179"/>
                  <a:pt x="2347" y="3299"/>
                </a:cubicBezTo>
                <a:cubicBezTo>
                  <a:pt x="-2819" y="20377"/>
                  <a:pt x="1054" y="21600"/>
                  <a:pt x="8983" y="20419"/>
                </a:cubicBezTo>
                <a:cubicBezTo>
                  <a:pt x="15046" y="19515"/>
                  <a:pt x="18781" y="18759"/>
                  <a:pt x="18781" y="18759"/>
                </a:cubicBezTo>
                <a:lnTo>
                  <a:pt x="18781" y="18528"/>
                </a:lnTo>
                <a:cubicBezTo>
                  <a:pt x="18279" y="18627"/>
                  <a:pt x="14655" y="19328"/>
                  <a:pt x="9111" y="2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83497" y="274638"/>
            <a:ext cx="999890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583497" y="1600200"/>
            <a:ext cx="9998902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308742" y="6406785"/>
            <a:ext cx="273656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59" marR="0" indent="-36576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рямоугольник 1"/>
          <p:cNvSpPr txBox="1"/>
          <p:nvPr/>
        </p:nvSpPr>
        <p:spPr>
          <a:xfrm>
            <a:off x="1833507" y="161183"/>
            <a:ext cx="8939791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Этиология и патогенез кариеса</a:t>
            </a:r>
          </a:p>
        </p:txBody>
      </p:sp>
      <p:sp>
        <p:nvSpPr>
          <p:cNvPr id="107" name="Прямоугольник 3"/>
          <p:cNvSpPr/>
          <p:nvPr/>
        </p:nvSpPr>
        <p:spPr>
          <a:xfrm>
            <a:off x="430906" y="1584029"/>
            <a:ext cx="3144530" cy="1999491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Считается, что основные заболевания полости рта, такие как кариес зубов и заболевания пародонта, управляемы и во многих случаях могут быть предупреждены.</a:t>
            </a:r>
          </a:p>
          <a:p>
            <a:pPr algn="just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Кариес зубов продолжает оставаться самым распространенным стоматологическим заболеванием, несмотря на все более повышающийся уровень стоматологического лечения, появления новых материалов и технологий.</a:t>
            </a:r>
          </a:p>
        </p:txBody>
      </p:sp>
      <p:sp>
        <p:nvSpPr>
          <p:cNvPr id="108" name="TextBox 5"/>
          <p:cNvSpPr txBox="1"/>
          <p:nvPr/>
        </p:nvSpPr>
        <p:spPr>
          <a:xfrm>
            <a:off x="438844" y="3770016"/>
            <a:ext cx="3128654" cy="66916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1200" b="1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Цель исследования:</a:t>
            </a:r>
            <a:r>
              <a:rPr b="0" u="none"/>
              <a:t> </a:t>
            </a:r>
          </a:p>
          <a:p>
            <a:pPr algn="just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Изучить этиологию кариеса и механизм его развития.</a:t>
            </a:r>
          </a:p>
        </p:txBody>
      </p:sp>
      <p:sp>
        <p:nvSpPr>
          <p:cNvPr id="109" name="TextBox 11"/>
          <p:cNvSpPr txBox="1"/>
          <p:nvPr/>
        </p:nvSpPr>
        <p:spPr>
          <a:xfrm>
            <a:off x="4707907" y="1418578"/>
            <a:ext cx="2763386" cy="2849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Результаты и обсуждения:</a:t>
            </a:r>
          </a:p>
        </p:txBody>
      </p:sp>
      <p:pic>
        <p:nvPicPr>
          <p:cNvPr id="110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rcRect t="20291" b="19418"/>
          <a:stretch>
            <a:fillRect/>
          </a:stretch>
        </p:blipFill>
        <p:spPr>
          <a:xfrm>
            <a:off x="344029" y="118405"/>
            <a:ext cx="2025947" cy="1195884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Прямоугольник 7"/>
          <p:cNvSpPr txBox="1"/>
          <p:nvPr/>
        </p:nvSpPr>
        <p:spPr>
          <a:xfrm>
            <a:off x="3536469" y="543865"/>
            <a:ext cx="5008685" cy="656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 algn="ctr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Кафедра патологической физиологии</a:t>
            </a:r>
          </a:p>
          <a:p>
            <a:pPr lvl="1" algn="ctr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Симонян Э.П., Черемнова П.В. - группа 2131 КемГМУ</a:t>
            </a:r>
          </a:p>
          <a:p>
            <a:pPr lvl="1" algn="ctr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Научный руководитель: д.м.н., профессор кафедры Макшанова Г.П.</a:t>
            </a:r>
          </a:p>
        </p:txBody>
      </p:sp>
      <p:pic>
        <p:nvPicPr>
          <p:cNvPr id="112" name="image2.jpeg" descr="image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40705" y="4915040"/>
            <a:ext cx="2188767" cy="1563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3.jpeg" descr="image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32883" y="4915040"/>
            <a:ext cx="2314713" cy="1628015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Прямоугольник 3"/>
          <p:cNvSpPr/>
          <p:nvPr/>
        </p:nvSpPr>
        <p:spPr>
          <a:xfrm>
            <a:off x="8760449" y="1555918"/>
            <a:ext cx="3145970" cy="161849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 статистике ВОЗ от 60 до 90%  школьников и взрослых имеют кариозное поражение. Распространенность кариеса временных зубов у детей в возрасте 1-1,6 лет составляет 90%; у детей в возрасте 2,5-3 года этот показатель равен 82%. Кариес различной глубины в сменном прикусе наблюдается уже у 80-90% детей, достигших возраста 6-7 лет.</a:t>
            </a:r>
            <a:r>
              <a:rPr>
                <a:solidFill>
                  <a:srgbClr val="B51700"/>
                </a:solidFill>
              </a:rPr>
              <a:t> </a:t>
            </a:r>
          </a:p>
        </p:txBody>
      </p:sp>
      <p:sp>
        <p:nvSpPr>
          <p:cNvPr id="115" name="Прямоугольник 3"/>
          <p:cNvSpPr/>
          <p:nvPr/>
        </p:nvSpPr>
        <p:spPr>
          <a:xfrm>
            <a:off x="426586" y="4638378"/>
            <a:ext cx="3153170" cy="1460286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1200" b="1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Материалы и методы:</a:t>
            </a:r>
          </a:p>
          <a:p>
            <a:pPr algn="just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 качестве материалов исследования были изучены статьи и монографии за последние 6 лет. На основании интернет-ресурсов, изучения научных статьей (elibrary.ru,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t>cyberleninka.ru) произведена выборка достоверной информации. </a:t>
            </a:r>
          </a:p>
        </p:txBody>
      </p:sp>
      <p:sp>
        <p:nvSpPr>
          <p:cNvPr id="116" name="Прямоугольник 3"/>
          <p:cNvSpPr/>
          <p:nvPr/>
        </p:nvSpPr>
        <p:spPr>
          <a:xfrm>
            <a:off x="8755770" y="4362958"/>
            <a:ext cx="3150650" cy="1999491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1200" b="1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Выводы:</a:t>
            </a:r>
          </a:p>
          <a:p>
            <a:pPr algn="just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Кариозный процесс возникает из-за воздействия таких микроорганизмов, как Streptococcus mutans и лактобактерии. Происходит это за счет образования в ходе их метаболизма органических кислот и процессов деминерализации. </a:t>
            </a:r>
          </a:p>
          <a:p>
            <a:pPr algn="just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Для предотвращения возникновения кариеса нужно соблюдать меры профилактики, соблюдать гигиену полости рта.</a:t>
            </a:r>
          </a:p>
        </p:txBody>
      </p:sp>
      <p:sp>
        <p:nvSpPr>
          <p:cNvPr id="117" name="Причиной кариеса в первую очередь являются микроорганизмы: Streptococcus mutans, лактобактерии (Lactobacillus acidophilus, Lactobacillus casei)."/>
          <p:cNvSpPr txBox="1"/>
          <p:nvPr/>
        </p:nvSpPr>
        <p:spPr>
          <a:xfrm>
            <a:off x="8762448" y="3332500"/>
            <a:ext cx="3137295" cy="85966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Причиной кариеса в первую очередь являются микроорганизмы: Streptococcus mutans, лактобактерии (Lactobacillus acidophilus, Lactobacillus casei).</a:t>
            </a:r>
          </a:p>
        </p:txBody>
      </p:sp>
      <p:pic>
        <p:nvPicPr>
          <p:cNvPr id="118" name="Изображение" descr="Изображение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17669" y="1886261"/>
            <a:ext cx="3343861" cy="1628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Изображение" descr="Изображение"/>
          <p:cNvPicPr>
            <a:picLocks noChangeAspect="1"/>
          </p:cNvPicPr>
          <p:nvPr/>
        </p:nvPicPr>
        <p:blipFill>
          <a:blip r:embed="rId6">
            <a:extLst/>
          </a:blip>
          <a:srcRect t="30416" r="1453"/>
          <a:stretch>
            <a:fillRect/>
          </a:stretch>
        </p:blipFill>
        <p:spPr>
          <a:xfrm>
            <a:off x="4551757" y="3535803"/>
            <a:ext cx="3162945" cy="13576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Corner">
  <a:themeElements>
    <a:clrScheme name="Corn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orner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Corn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orner">
  <a:themeElements>
    <a:clrScheme name="Corn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orner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Corn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Corner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Учетная запись Майкрософт</cp:lastModifiedBy>
  <cp:revision>1</cp:revision>
  <dcterms:modified xsi:type="dcterms:W3CDTF">2023-12-20T23:38:00Z</dcterms:modified>
</cp:coreProperties>
</file>