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44C51-8B8A-45E1-B200-47D7B982771F}" v="268" dt="2023-11-28T13:30:23.480"/>
    <p1510:client id="{AD413836-9980-4C8A-B6E7-F0C265B3E769}" v="570" dt="2023-11-28T13:09:18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84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7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02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6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3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3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5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4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5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9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vk.com/away.php?to=http://elibrary.ru&amp;cc_key=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vk.com/away.php?to=http://cyberleninka.ru&amp;cc_key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72587"/>
            <a:ext cx="9020432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Состояние полости рта при железодефицитной анемии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012" y="1584031"/>
            <a:ext cx="3022886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Times New Roman"/>
                <a:ea typeface="+mn-lt"/>
                <a:cs typeface="+mn-lt"/>
              </a:rPr>
              <a:t>Большинство людей не придают значения тому, что многие изменения, возникающие в полости рта, связаны со снижением содержания железа в организме, в результате чего нарушается образование гемоглобина и эритроцитов и развивается железодефицитная анемия.</a:t>
            </a:r>
            <a:endParaRPr lang="ru-RU" sz="1200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20" y="3285432"/>
            <a:ext cx="3231821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Цель исследования: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Используя литературные источники, изучить изменения в тканях ротовой полости у больных железодефицитной анемией.</a:t>
            </a:r>
            <a:endParaRPr lang="ru-RU" sz="1200">
              <a:solidFill>
                <a:schemeClr val="tx1"/>
              </a:solidFill>
              <a:latin typeface="Times New Roman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012" y="4395407"/>
            <a:ext cx="3133498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Материалы и методы:</a:t>
            </a:r>
            <a:r>
              <a:rPr lang="ru-RU" sz="1200" dirty="0">
                <a:ea typeface="+mn-lt"/>
                <a:cs typeface="+mn-lt"/>
              </a:rPr>
              <a:t/>
            </a:r>
            <a:br>
              <a:rPr lang="ru-RU" sz="1200" dirty="0">
                <a:ea typeface="+mn-lt"/>
                <a:cs typeface="+mn-lt"/>
              </a:rPr>
            </a:b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В качестве материалов исследования были изучены статьи за последние 7 лет.</a:t>
            </a:r>
            <a:r>
              <a:rPr lang="ru-RU" sz="1200" dirty="0">
                <a:latin typeface="Times New Roman"/>
                <a:ea typeface="+mn-lt"/>
                <a:cs typeface="+mn-lt"/>
              </a:rPr>
              <a:t/>
            </a:r>
            <a:br>
              <a:rPr lang="ru-RU" sz="1200" dirty="0">
                <a:latin typeface="Times New Roman"/>
                <a:ea typeface="+mn-lt"/>
                <a:cs typeface="+mn-lt"/>
              </a:rPr>
            </a:b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Основным методом данного исследования являлся описательный, включающий приёмы анализа научной информации с сайтов 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cyberleninka.ru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elibrary.ru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 и др., и систематизация полученных данных.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5436" y="1418579"/>
            <a:ext cx="27623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u-RU" sz="1200" b="1" u="sng" dirty="0">
                <a:latin typeface="Times New Roman"/>
                <a:cs typeface="Times New Roman"/>
              </a:rPr>
              <a:t>Результаты и обсуждения: 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6757" y="3403897"/>
            <a:ext cx="1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1311" y="1323694"/>
            <a:ext cx="357383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Выводы:</a:t>
            </a:r>
            <a:r>
              <a:rPr lang="ru-RU" sz="1200" dirty="0">
                <a:latin typeface="Times New Roman"/>
                <a:ea typeface="+mn-lt"/>
                <a:cs typeface="+mn-lt"/>
              </a:rPr>
              <a:t/>
            </a:r>
            <a:br>
              <a:rPr lang="ru-RU" sz="1200" dirty="0">
                <a:latin typeface="Times New Roman"/>
                <a:ea typeface="+mn-lt"/>
                <a:cs typeface="+mn-lt"/>
              </a:rPr>
            </a:br>
            <a:r>
              <a:rPr lang="ru-RU" sz="1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 результате снижения уровня железа в организме и, как следствие, нарушения трофики тканей ротовой полости, наблюдаются более высокая интенсивность поражения зубов кариесом, существенные изменения состояния слизистой оболочки языка, а также появление трещин и эрозивных очагов в уголках рта.</a:t>
            </a:r>
            <a:endParaRPr lang="ru-RU" sz="120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270" y="3102744"/>
            <a:ext cx="5029730" cy="36317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000" b="1" u="sng" dirty="0">
                <a:latin typeface="Times New Roman"/>
                <a:ea typeface="+mn-lt"/>
                <a:cs typeface="+mn-lt"/>
              </a:rPr>
              <a:t>Список литературы:</a:t>
            </a:r>
            <a:endParaRPr lang="ru-RU" sz="1000" dirty="0"/>
          </a:p>
          <a:p>
            <a:pPr algn="just"/>
            <a:r>
              <a:rPr lang="ru-RU" sz="1000" dirty="0">
                <a:latin typeface="Times New Roman"/>
                <a:ea typeface="+mn-lt"/>
                <a:cs typeface="+mn-lt"/>
              </a:rPr>
              <a:t>1.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Норбутаев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А. Б.,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Мелибаев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Б. А., Назарова Н. Ш. Роль содержания железа в развитии заболеваний пародонта и слизистой оболочки полости рта //Вестник науки и образования. – 2020. – №. 21-1 (99). –С. 84-91.</a:t>
            </a:r>
            <a:br>
              <a:rPr lang="ru-RU" sz="1000" dirty="0">
                <a:latin typeface="Times New Roman"/>
                <a:ea typeface="+mn-lt"/>
                <a:cs typeface="+mn-lt"/>
              </a:rPr>
            </a:br>
            <a:r>
              <a:rPr lang="ru-RU" sz="1000" dirty="0">
                <a:latin typeface="Times New Roman"/>
                <a:ea typeface="+mn-lt"/>
                <a:cs typeface="+mn-lt"/>
              </a:rPr>
              <a:t>2. Меджидов М. Н. Оценка состояния полости рта у больных железодефицитной анемией //Материалы Всероссийской юбилейной научно-практической конференции с международным участием, посвященной 85-летию Дагестанского государственного медицинского университета. – 2017. – С. 114-115.</a:t>
            </a:r>
            <a:br>
              <a:rPr lang="ru-RU" sz="1000" dirty="0">
                <a:latin typeface="Times New Roman"/>
                <a:ea typeface="+mn-lt"/>
                <a:cs typeface="+mn-lt"/>
              </a:rPr>
            </a:br>
            <a:r>
              <a:rPr lang="ru-RU" sz="1000" dirty="0">
                <a:latin typeface="Times New Roman"/>
                <a:ea typeface="+mn-lt"/>
                <a:cs typeface="+mn-lt"/>
              </a:rPr>
              <a:t>3.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Жегалина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Н. М., Светлакова Е. Н.,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Жолондзиовский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П. А., Тимербулатов А. Д., Вахитова Е. Б. Данные клинического обследования полости рта и лабораторные показатели пациентов с железо- и В12-дефицитной аномалией // Международный конгресс «Стоматология Большого Урала» 29 ноября – 1 декабря 2017 года Молодежная научная школа по проблемам фундаментальной стоматологии . Издательский Дом «ТИРАЖ» . 2018. С. 41-43</a:t>
            </a:r>
            <a:br>
              <a:rPr lang="ru-RU" sz="1000" dirty="0">
                <a:latin typeface="Times New Roman"/>
                <a:ea typeface="+mn-lt"/>
                <a:cs typeface="+mn-lt"/>
              </a:rPr>
            </a:br>
            <a:r>
              <a:rPr lang="ru-RU" sz="1000" dirty="0">
                <a:latin typeface="Times New Roman"/>
                <a:ea typeface="+mn-lt"/>
                <a:cs typeface="+mn-lt"/>
              </a:rPr>
              <a:t>4. Сарсания Светлана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Иноровна</a:t>
            </a:r>
            <a:r>
              <a:rPr lang="ru-RU" sz="1000" dirty="0">
                <a:latin typeface="Times New Roman"/>
                <a:ea typeface="+mn-lt"/>
                <a:cs typeface="+mn-lt"/>
              </a:rPr>
              <a:t>, Тихомиров Александр Леонидович,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Ночевкин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Е. В.,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Тускаев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К. С. Нюансы диагностики и лечения железодефицитной анемии // Трудный пациент. 2012. №2-3.</a:t>
            </a:r>
            <a:br>
              <a:rPr lang="ru-RU" sz="1000" dirty="0">
                <a:latin typeface="Times New Roman"/>
                <a:ea typeface="+mn-lt"/>
                <a:cs typeface="+mn-lt"/>
              </a:rPr>
            </a:br>
            <a:r>
              <a:rPr lang="ru-RU" sz="1000" dirty="0">
                <a:latin typeface="Times New Roman"/>
                <a:ea typeface="+mn-lt"/>
                <a:cs typeface="+mn-lt"/>
              </a:rPr>
              <a:t>5.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Вохидов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А. В. и др. Влияние железодефицитной анемии на состояние слизистой оболочки полости рта у беременных женщин //Здравоохранение Таджикистана. – 2021. – №. 2. – С. 35-40.</a:t>
            </a:r>
            <a:br>
              <a:rPr lang="ru-RU" sz="1000" dirty="0">
                <a:latin typeface="Times New Roman"/>
                <a:ea typeface="+mn-lt"/>
                <a:cs typeface="+mn-lt"/>
              </a:rPr>
            </a:br>
            <a:r>
              <a:rPr lang="ru-RU" sz="1000" dirty="0">
                <a:latin typeface="Times New Roman"/>
                <a:ea typeface="+mn-lt"/>
                <a:cs typeface="+mn-lt"/>
              </a:rPr>
              <a:t>6. Смышляева А. В., </a:t>
            </a:r>
            <a:r>
              <a:rPr lang="ru-RU" sz="1000" dirty="0" err="1">
                <a:latin typeface="Times New Roman"/>
                <a:ea typeface="+mn-lt"/>
                <a:cs typeface="+mn-lt"/>
              </a:rPr>
              <a:t>Леушина</a:t>
            </a:r>
            <a:r>
              <a:rPr lang="ru-RU" sz="1000" dirty="0">
                <a:latin typeface="Times New Roman"/>
                <a:ea typeface="+mn-lt"/>
                <a:cs typeface="+mn-lt"/>
              </a:rPr>
              <a:t> Е. И. Изменения в полости рта при анемическом синдроме // Международный студенческий научный вестник. – 2018. – №. 4-2. – С. 313-316.</a:t>
            </a:r>
            <a:endParaRPr lang="ru-RU" sz="1000" dirty="0">
              <a:latin typeface="Times New Roman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t="20291" b="19419"/>
          <a:stretch/>
        </p:blipFill>
        <p:spPr>
          <a:xfrm>
            <a:off x="479410" y="160232"/>
            <a:ext cx="2188765" cy="1291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8571" y="681729"/>
            <a:ext cx="4876296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ru-RU" sz="1200" dirty="0">
                <a:latin typeface="Times New Roman"/>
                <a:cs typeface="Times New Roman"/>
              </a:rPr>
              <a:t>Кафедра патологической физиологии</a:t>
            </a:r>
            <a:endParaRPr lang="ru-RU"/>
          </a:p>
          <a:p>
            <a:pPr lvl="1" algn="ctr"/>
            <a:r>
              <a:rPr lang="ru-RU" sz="1200" dirty="0">
                <a:latin typeface="Times New Roman"/>
                <a:cs typeface="Times New Roman"/>
              </a:rPr>
              <a:t>Никитина О. С.; Мкртчян А. В. - группа 2131 </a:t>
            </a:r>
            <a:r>
              <a:rPr lang="ru-RU" sz="1200" err="1">
                <a:latin typeface="Times New Roman"/>
                <a:cs typeface="Times New Roman"/>
              </a:rPr>
              <a:t>КемГМУ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1200" dirty="0">
                <a:latin typeface="Times New Roman"/>
                <a:cs typeface="Times New Roman"/>
              </a:rPr>
              <a:t>Научный руководитель: д.м.н., профессор </a:t>
            </a:r>
            <a:r>
              <a:rPr lang="ru-RU" sz="1200" err="1">
                <a:latin typeface="Times New Roman"/>
                <a:cs typeface="Times New Roman"/>
              </a:rPr>
              <a:t>Макшанова</a:t>
            </a:r>
            <a:r>
              <a:rPr lang="ru-RU" sz="1200" dirty="0">
                <a:latin typeface="Times New Roman"/>
                <a:cs typeface="Times New Roman"/>
              </a:rPr>
              <a:t> Г.П.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Зуб, крупный план, кожа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FABB954-B1FE-806A-B915-D9AA45825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690" y="1861487"/>
            <a:ext cx="2140975" cy="10088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лоть, кожа, крупный план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23AD7F35-E65E-1166-F4BF-CA7E5D5CF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690" y="3151331"/>
            <a:ext cx="2140975" cy="86259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пный план, кожа, Плоть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10FFD8F-EF05-97DB-C284-AD84CE8598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6691" y="4322686"/>
            <a:ext cx="2140974" cy="9533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пный план, орган, кожа, Зуб&#10;&#10;Автоматически созданное описание">
            <a:extLst>
              <a:ext uri="{FF2B5EF4-FFF2-40B4-BE49-F238E27FC236}">
                <a16:creationId xmlns="" xmlns:a16="http://schemas.microsoft.com/office/drawing/2014/main" id="{2FA1C1E2-BCCE-55C7-81B9-EA5C395BE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6690" y="5564384"/>
            <a:ext cx="2140975" cy="10755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C4926A0-4AFB-5D0C-2B64-15FBB16D4388}"/>
              </a:ext>
            </a:extLst>
          </p:cNvPr>
          <p:cNvSpPr txBox="1"/>
          <p:nvPr/>
        </p:nvSpPr>
        <p:spPr>
          <a:xfrm>
            <a:off x="4736690" y="2880851"/>
            <a:ext cx="21041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latin typeface="Times New Roman"/>
                <a:cs typeface="Times New Roman"/>
              </a:rPr>
              <a:t>Кариес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4CB1E4B-C8F8-AE4B-267D-9D4B634675D2}"/>
              </a:ext>
            </a:extLst>
          </p:cNvPr>
          <p:cNvSpPr txBox="1"/>
          <p:nvPr/>
        </p:nvSpPr>
        <p:spPr>
          <a:xfrm>
            <a:off x="4736690" y="4023852"/>
            <a:ext cx="21409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>
                <a:latin typeface="Times New Roman"/>
                <a:cs typeface="Times New Roman"/>
              </a:rPr>
              <a:t>Атрофический глоссит</a:t>
            </a:r>
            <a:endParaRPr lang="ru-RU" sz="1200" b="1" dirty="0"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0B02C95-3DFC-6A85-B7C7-176A13A88FDB}"/>
              </a:ext>
            </a:extLst>
          </p:cNvPr>
          <p:cNvSpPr txBox="1"/>
          <p:nvPr/>
        </p:nvSpPr>
        <p:spPr>
          <a:xfrm>
            <a:off x="4736690" y="5265175"/>
            <a:ext cx="21409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latin typeface="Times New Roman"/>
                <a:cs typeface="Times New Roman"/>
              </a:rPr>
              <a:t>"Полированный" язык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D41DC69-04EA-BE26-5392-DA7D79753857}"/>
              </a:ext>
            </a:extLst>
          </p:cNvPr>
          <p:cNvSpPr txBox="1"/>
          <p:nvPr/>
        </p:nvSpPr>
        <p:spPr>
          <a:xfrm>
            <a:off x="4736690" y="6629400"/>
            <a:ext cx="217784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err="1">
                <a:latin typeface="Times New Roman"/>
                <a:cs typeface="Times New Roman"/>
              </a:rPr>
              <a:t>Ангулярный</a:t>
            </a:r>
            <a:r>
              <a:rPr lang="ru-RU" sz="1200" b="1">
                <a:latin typeface="Times New Roman"/>
                <a:cs typeface="Times New Roman"/>
              </a:rPr>
              <a:t> стоматит</a:t>
            </a:r>
            <a:endParaRPr lang="ru-RU" sz="1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6748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101</TotalTime>
  <Words>144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Wisp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Учетная запись Майкрософт</cp:lastModifiedBy>
  <cp:revision>212</cp:revision>
  <dcterms:created xsi:type="dcterms:W3CDTF">2023-04-19T07:01:54Z</dcterms:created>
  <dcterms:modified xsi:type="dcterms:W3CDTF">2023-12-20T23:28:14Z</dcterms:modified>
</cp:coreProperties>
</file>