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7" r:id="rId2"/>
  </p:sldIdLst>
  <p:sldSz cx="9144000" cy="5715000" type="screen16x10"/>
  <p:notesSz cx="6858000" cy="9144000"/>
  <p:defaultTextStyle>
    <a:defPPr>
      <a:defRPr lang="ru-RU"/>
    </a:defPPr>
    <a:lvl1pPr marL="0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72701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45401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18105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90807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63507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36208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608910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81613" algn="l" defTabSz="745401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3300"/>
    <a:srgbClr val="FF5925"/>
    <a:srgbClr val="FF8C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20" y="68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1B9BE-E02B-4C37-B211-0CA0F8553BE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2D11E-B49B-4572-A822-BB0DF76D51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5317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72701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45401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118105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90807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863507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236208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08910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981613" algn="l" defTabSz="745401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52D11E-B49B-4572-A822-BB0DF76D51F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39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5363"/>
            <a:ext cx="7772401" cy="12250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72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45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18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908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63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36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08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81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100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0254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2" y="228874"/>
            <a:ext cx="2057400" cy="487626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1" y="228874"/>
            <a:ext cx="6019800" cy="487626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4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5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2" y="3672421"/>
            <a:ext cx="7772401" cy="1135063"/>
          </a:xfrm>
        </p:spPr>
        <p:txBody>
          <a:bodyPr anchor="t"/>
          <a:lstStyle>
            <a:lvl1pPr algn="l">
              <a:defRPr sz="33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2422268"/>
            <a:ext cx="7772401" cy="1250157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3727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454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11810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9080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63507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23620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60891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816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310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1" cy="377163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1" y="1333501"/>
            <a:ext cx="4038601" cy="3771638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759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279262"/>
            <a:ext cx="4040188" cy="53313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2701" indent="0">
              <a:buNone/>
              <a:defRPr sz="1700" b="1"/>
            </a:lvl2pPr>
            <a:lvl3pPr marL="745401" indent="0">
              <a:buNone/>
              <a:defRPr sz="1400" b="1"/>
            </a:lvl3pPr>
            <a:lvl4pPr marL="1118105" indent="0">
              <a:buNone/>
              <a:defRPr sz="1300" b="1"/>
            </a:lvl4pPr>
            <a:lvl5pPr marL="1490807" indent="0">
              <a:buNone/>
              <a:defRPr sz="1300" b="1"/>
            </a:lvl5pPr>
            <a:lvl6pPr marL="1863507" indent="0">
              <a:buNone/>
              <a:defRPr sz="1300" b="1"/>
            </a:lvl6pPr>
            <a:lvl7pPr marL="2236208" indent="0">
              <a:buNone/>
              <a:defRPr sz="1300" b="1"/>
            </a:lvl7pPr>
            <a:lvl8pPr marL="2608910" indent="0">
              <a:buNone/>
              <a:defRPr sz="1300" b="1"/>
            </a:lvl8pPr>
            <a:lvl9pPr marL="2981613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1812394"/>
            <a:ext cx="4040188" cy="329273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279262"/>
            <a:ext cx="4041775" cy="533138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72701" indent="0">
              <a:buNone/>
              <a:defRPr sz="1700" b="1"/>
            </a:lvl2pPr>
            <a:lvl3pPr marL="745401" indent="0">
              <a:buNone/>
              <a:defRPr sz="1400" b="1"/>
            </a:lvl3pPr>
            <a:lvl4pPr marL="1118105" indent="0">
              <a:buNone/>
              <a:defRPr sz="1300" b="1"/>
            </a:lvl4pPr>
            <a:lvl5pPr marL="1490807" indent="0">
              <a:buNone/>
              <a:defRPr sz="1300" b="1"/>
            </a:lvl5pPr>
            <a:lvl6pPr marL="1863507" indent="0">
              <a:buNone/>
              <a:defRPr sz="1300" b="1"/>
            </a:lvl6pPr>
            <a:lvl7pPr marL="2236208" indent="0">
              <a:buNone/>
              <a:defRPr sz="1300" b="1"/>
            </a:lvl7pPr>
            <a:lvl8pPr marL="2608910" indent="0">
              <a:buNone/>
              <a:defRPr sz="1300" b="1"/>
            </a:lvl8pPr>
            <a:lvl9pPr marL="2981613" indent="0">
              <a:buNone/>
              <a:defRPr sz="13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1812394"/>
            <a:ext cx="4041775" cy="3292738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6043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09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106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27545"/>
            <a:ext cx="3008313" cy="968376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1" y="227549"/>
            <a:ext cx="5111750" cy="4877593"/>
          </a:xfrm>
        </p:spPr>
        <p:txBody>
          <a:bodyPr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195925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72701" indent="0">
              <a:buNone/>
              <a:defRPr sz="900"/>
            </a:lvl2pPr>
            <a:lvl3pPr marL="745401" indent="0">
              <a:buNone/>
              <a:defRPr sz="900"/>
            </a:lvl3pPr>
            <a:lvl4pPr marL="1118105" indent="0">
              <a:buNone/>
              <a:defRPr sz="800"/>
            </a:lvl4pPr>
            <a:lvl5pPr marL="1490807" indent="0">
              <a:buNone/>
              <a:defRPr sz="800"/>
            </a:lvl5pPr>
            <a:lvl6pPr marL="1863507" indent="0">
              <a:buNone/>
              <a:defRPr sz="800"/>
            </a:lvl6pPr>
            <a:lvl7pPr marL="2236208" indent="0">
              <a:buNone/>
              <a:defRPr sz="800"/>
            </a:lvl7pPr>
            <a:lvl8pPr marL="2608910" indent="0">
              <a:buNone/>
              <a:defRPr sz="800"/>
            </a:lvl8pPr>
            <a:lvl9pPr marL="298161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1470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9" y="4000507"/>
            <a:ext cx="5486400" cy="472281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9" y="510643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72701" indent="0">
              <a:buNone/>
              <a:defRPr sz="2300"/>
            </a:lvl2pPr>
            <a:lvl3pPr marL="745401" indent="0">
              <a:buNone/>
              <a:defRPr sz="2000"/>
            </a:lvl3pPr>
            <a:lvl4pPr marL="1118105" indent="0">
              <a:buNone/>
              <a:defRPr sz="1700"/>
            </a:lvl4pPr>
            <a:lvl5pPr marL="1490807" indent="0">
              <a:buNone/>
              <a:defRPr sz="1700"/>
            </a:lvl5pPr>
            <a:lvl6pPr marL="1863507" indent="0">
              <a:buNone/>
              <a:defRPr sz="1700"/>
            </a:lvl6pPr>
            <a:lvl7pPr marL="2236208" indent="0">
              <a:buNone/>
              <a:defRPr sz="1700"/>
            </a:lvl7pPr>
            <a:lvl8pPr marL="2608910" indent="0">
              <a:buNone/>
              <a:defRPr sz="1700"/>
            </a:lvl8pPr>
            <a:lvl9pPr marL="2981613" indent="0">
              <a:buNone/>
              <a:defRPr sz="17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9" y="4472787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72701" indent="0">
              <a:buNone/>
              <a:defRPr sz="900"/>
            </a:lvl2pPr>
            <a:lvl3pPr marL="745401" indent="0">
              <a:buNone/>
              <a:defRPr sz="900"/>
            </a:lvl3pPr>
            <a:lvl4pPr marL="1118105" indent="0">
              <a:buNone/>
              <a:defRPr sz="800"/>
            </a:lvl4pPr>
            <a:lvl5pPr marL="1490807" indent="0">
              <a:buNone/>
              <a:defRPr sz="800"/>
            </a:lvl5pPr>
            <a:lvl6pPr marL="1863507" indent="0">
              <a:buNone/>
              <a:defRPr sz="800"/>
            </a:lvl6pPr>
            <a:lvl7pPr marL="2236208" indent="0">
              <a:buNone/>
              <a:defRPr sz="800"/>
            </a:lvl7pPr>
            <a:lvl8pPr marL="2608910" indent="0">
              <a:buNone/>
              <a:defRPr sz="800"/>
            </a:lvl8pPr>
            <a:lvl9pPr marL="298161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191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28863"/>
            <a:ext cx="8229600" cy="952500"/>
          </a:xfrm>
          <a:prstGeom prst="rect">
            <a:avLst/>
          </a:prstGeom>
        </p:spPr>
        <p:txBody>
          <a:bodyPr vert="horz" lIns="74540" tIns="37270" rIns="74540" bIns="3727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333501"/>
            <a:ext cx="8229600" cy="3771638"/>
          </a:xfrm>
          <a:prstGeom prst="rect">
            <a:avLst/>
          </a:prstGeom>
        </p:spPr>
        <p:txBody>
          <a:bodyPr vert="horz" lIns="74540" tIns="37270" rIns="74540" bIns="372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5296968"/>
            <a:ext cx="2133600" cy="304270"/>
          </a:xfrm>
          <a:prstGeom prst="rect">
            <a:avLst/>
          </a:prstGeom>
        </p:spPr>
        <p:txBody>
          <a:bodyPr vert="horz" lIns="74540" tIns="37270" rIns="74540" bIns="3727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ED46A-FE31-49A1-B0A3-06A1281F324D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5296968"/>
            <a:ext cx="2895600" cy="304270"/>
          </a:xfrm>
          <a:prstGeom prst="rect">
            <a:avLst/>
          </a:prstGeom>
        </p:spPr>
        <p:txBody>
          <a:bodyPr vert="horz" lIns="74540" tIns="37270" rIns="74540" bIns="3727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5296968"/>
            <a:ext cx="2133600" cy="304270"/>
          </a:xfrm>
          <a:prstGeom prst="rect">
            <a:avLst/>
          </a:prstGeom>
        </p:spPr>
        <p:txBody>
          <a:bodyPr vert="horz" lIns="74540" tIns="37270" rIns="74540" bIns="3727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B4554-1E70-43B0-BF63-E794C211DE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486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745401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9525" indent="-279525" algn="l" defTabSz="745401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5639" indent="-232938" algn="l" defTabSz="745401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931755" indent="-186351" algn="l" defTabSz="74540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04455" indent="-186351" algn="l" defTabSz="745401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7156" indent="-186351" algn="l" defTabSz="745401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49860" indent="-186351" algn="l" defTabSz="74540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422560" indent="-186351" algn="l" defTabSz="74540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795262" indent="-186351" algn="l" defTabSz="74540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167963" indent="-186351" algn="l" defTabSz="745401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72701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45401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18105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807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63507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36208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08910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81613" algn="l" defTabSz="74540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0">
                <a:srgbClr val="FF8C69">
                  <a:tint val="66000"/>
                  <a:satMod val="160000"/>
                </a:srgbClr>
              </a:gs>
              <a:gs pos="50000">
                <a:srgbClr val="FF8C69">
                  <a:tint val="44500"/>
                  <a:satMod val="160000"/>
                </a:srgbClr>
              </a:gs>
              <a:gs pos="100000">
                <a:srgbClr val="FF8C69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129765"/>
            <a:ext cx="8769168" cy="5467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835699" y="562569"/>
            <a:ext cx="5472608" cy="506155"/>
          </a:xfrm>
          <a:prstGeom prst="rect">
            <a:avLst/>
          </a:prstGeom>
        </p:spPr>
        <p:txBody>
          <a:bodyPr wrap="square" lIns="74540" tIns="37270" rIns="74540" bIns="37270">
            <a:spAutoFit/>
          </a:bodyPr>
          <a:lstStyle/>
          <a:p>
            <a:r>
              <a:rPr lang="ru-RU" b="1" dirty="0" smtClean="0"/>
              <a:t>АБДУРАХМАНОВ Х.М., ПИРОГОВ Д.В. 2154</a:t>
            </a:r>
          </a:p>
          <a:p>
            <a:r>
              <a:rPr lang="ru-RU" b="1" dirty="0" smtClean="0"/>
              <a:t>Научный руководитель  – к.м.н., доцент О.Л. Тарасова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952" y="1236751"/>
            <a:ext cx="1584176" cy="1952705"/>
          </a:xfrm>
          <a:prstGeom prst="rect">
            <a:avLst/>
          </a:prstGeom>
        </p:spPr>
        <p:txBody>
          <a:bodyPr wrap="square" lIns="74540" tIns="37270" rIns="74540" bIns="37270">
            <a:spAutoFit/>
          </a:bodyPr>
          <a:lstStyle/>
          <a:p>
            <a:r>
              <a:rPr lang="ru-RU" b="1" dirty="0"/>
              <a:t>Введение</a:t>
            </a:r>
            <a:endParaRPr lang="ru-RU" sz="900" b="1" dirty="0"/>
          </a:p>
          <a:p>
            <a:r>
              <a:rPr lang="ru-RU" sz="900" dirty="0"/>
              <a:t>Актуальность данной темы заключается в том, что анаболические средства пользуются большой популярностью среди спортсменов, но обладают большим количеством побочных эффектов, в частности, оказывают патогенное влияние на сердечно-сосудистую систему.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1953" y="3145532"/>
            <a:ext cx="1447720" cy="1891150"/>
          </a:xfrm>
          <a:prstGeom prst="rect">
            <a:avLst/>
          </a:prstGeom>
        </p:spPr>
        <p:txBody>
          <a:bodyPr wrap="square" lIns="74540" tIns="37270" rIns="74540" bIns="37270">
            <a:spAutoFit/>
          </a:bodyPr>
          <a:lstStyle/>
          <a:p>
            <a:r>
              <a:rPr lang="ru-RU" b="1" dirty="0"/>
              <a:t>Цель исследования</a:t>
            </a:r>
            <a:r>
              <a:rPr lang="ru-RU" sz="900" b="1" dirty="0"/>
              <a:t> </a:t>
            </a:r>
            <a:r>
              <a:rPr lang="ru-RU" sz="900" dirty="0"/>
              <a:t>– изучить патологическое влияние анаболических препаратов по данным литературы.</a:t>
            </a:r>
          </a:p>
          <a:p>
            <a:r>
              <a:rPr lang="ru-RU" sz="900" dirty="0"/>
              <a:t>Материалы и методы исследования: теоретический анализ современной научной литературы, интернет ресурсов.</a:t>
            </a:r>
          </a:p>
        </p:txBody>
      </p:sp>
      <p:pic>
        <p:nvPicPr>
          <p:cNvPr id="1026" name="Picture 2" descr="https://storage.myseldon.com/yugo/F93411B2257657240412B90B0C7192B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3362" y="261068"/>
            <a:ext cx="1083464" cy="120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516216" y="1343635"/>
            <a:ext cx="2432465" cy="4261029"/>
          </a:xfrm>
          <a:prstGeom prst="rect">
            <a:avLst/>
          </a:prstGeom>
        </p:spPr>
        <p:txBody>
          <a:bodyPr wrap="square" lIns="74540" tIns="37270" rIns="74540" bIns="37270">
            <a:spAutoFit/>
          </a:bodyPr>
          <a:lstStyle/>
          <a:p>
            <a:r>
              <a:rPr lang="ru-RU" sz="1600" b="1" dirty="0"/>
              <a:t>Результаты и их обсуждение</a:t>
            </a:r>
            <a:r>
              <a:rPr lang="ru-RU" sz="1600" dirty="0"/>
              <a:t>.</a:t>
            </a:r>
            <a:r>
              <a:rPr lang="ru-RU" sz="1000" dirty="0"/>
              <a:t> </a:t>
            </a:r>
          </a:p>
          <a:p>
            <a:r>
              <a:rPr lang="ru-RU" sz="1000" dirty="0" smtClean="0"/>
              <a:t>Анаболические </a:t>
            </a:r>
            <a:r>
              <a:rPr lang="ru-RU" sz="1000" dirty="0"/>
              <a:t>стероидные средства обладают способностью усиливать обменные процессы, повышать аппетит, ускорять восстановление после физических нагрузок, что является основой для достижения увеличения мышечной массы, силы и выносливости. Чаще всего используют синтетические производные тестостерона (</a:t>
            </a:r>
            <a:r>
              <a:rPr lang="ru-RU" sz="1000" dirty="0" err="1"/>
              <a:t>данабол</a:t>
            </a:r>
            <a:r>
              <a:rPr lang="ru-RU" sz="1000" dirty="0"/>
              <a:t>, </a:t>
            </a:r>
            <a:r>
              <a:rPr lang="ru-RU" sz="1000" dirty="0" err="1"/>
              <a:t>станазолол</a:t>
            </a:r>
            <a:r>
              <a:rPr lang="ru-RU" sz="1000" dirty="0"/>
              <a:t>, </a:t>
            </a:r>
            <a:r>
              <a:rPr lang="ru-RU" sz="1000" dirty="0" err="1"/>
              <a:t>треноболол</a:t>
            </a:r>
            <a:r>
              <a:rPr lang="ru-RU" sz="1000" dirty="0"/>
              <a:t>), у которых анаболический индекс выше, чем у физиологического тестостерона. </a:t>
            </a:r>
          </a:p>
          <a:p>
            <a:r>
              <a:rPr lang="ru-RU" sz="1000" dirty="0"/>
              <a:t>Приём анаболических стероидов приводит к дисфункции сердечно-сосудистой системы. Это впоследствии приводит к </a:t>
            </a:r>
            <a:r>
              <a:rPr lang="ru-RU" sz="1000" dirty="0" err="1"/>
              <a:t>тромбообразованию</a:t>
            </a:r>
            <a:r>
              <a:rPr lang="ru-RU" sz="1000" dirty="0"/>
              <a:t>, </a:t>
            </a:r>
            <a:r>
              <a:rPr lang="ru-RU" sz="1000" dirty="0" err="1"/>
              <a:t>обтурации</a:t>
            </a:r>
            <a:r>
              <a:rPr lang="ru-RU" sz="1000" dirty="0"/>
              <a:t> сосудов и вызывает ишемию ткани миокарда. Перегрузка миокарда при гипертензии приводит к компенсаторной гипертрофии и </a:t>
            </a:r>
            <a:r>
              <a:rPr lang="ru-RU" sz="1000" dirty="0" err="1"/>
              <a:t>ремоделированию</a:t>
            </a:r>
            <a:r>
              <a:rPr lang="ru-RU" sz="1000" dirty="0"/>
              <a:t> миокарда левого желудочка. Повышается риск возникновения аритмии.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8394" y="5017740"/>
            <a:ext cx="67975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Вывод</a:t>
            </a:r>
            <a:r>
              <a:rPr lang="ru-RU" dirty="0" smtClean="0"/>
              <a:t>. </a:t>
            </a:r>
          </a:p>
          <a:p>
            <a:r>
              <a:rPr lang="ru-RU" sz="900" dirty="0" smtClean="0"/>
              <a:t>Таким образом, стероидные гормоны </a:t>
            </a:r>
            <a:r>
              <a:rPr lang="ru-RU" sz="900" dirty="0" err="1" smtClean="0"/>
              <a:t>многофакторно</a:t>
            </a:r>
            <a:r>
              <a:rPr lang="ru-RU" sz="900" dirty="0" smtClean="0"/>
              <a:t> воздействуют на сердечно-сосудистую систему и вызывают аритмию, атеросклероз,  артериальную гипертензию, сердечную недостаточность.</a:t>
            </a:r>
            <a:endParaRPr lang="ru-RU" sz="900" dirty="0"/>
          </a:p>
        </p:txBody>
      </p:sp>
      <p:grpSp>
        <p:nvGrpSpPr>
          <p:cNvPr id="14" name="Группа 13"/>
          <p:cNvGrpSpPr/>
          <p:nvPr/>
        </p:nvGrpSpPr>
        <p:grpSpPr>
          <a:xfrm>
            <a:off x="1487437" y="3317599"/>
            <a:ext cx="3267868" cy="1727007"/>
            <a:chOff x="1578345" y="3413894"/>
            <a:chExt cx="3294109" cy="1710732"/>
          </a:xfrm>
        </p:grpSpPr>
        <p:pic>
          <p:nvPicPr>
            <p:cNvPr id="1030" name="Picture 6" descr="Внешний файл, содержащий рисунок, иллюстрацию и т. д.&#10;Имя объекта: cureus-0013-00000013054-i01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2776" y="3413894"/>
              <a:ext cx="3125248" cy="15391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1578345" y="4893794"/>
              <a:ext cx="3294109" cy="2308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900" dirty="0"/>
                <a:t>ST-повышение в прекордиальных отведениях V2, V3, V4 и V5.</a:t>
              </a:r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888" y="1882264"/>
            <a:ext cx="985872" cy="1307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8" y="1100311"/>
            <a:ext cx="3300382" cy="2225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143114" y="137205"/>
            <a:ext cx="700198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all" spc="0" dirty="0" smtClean="0">
                <a:ln w="0"/>
                <a:solidFill>
                  <a:srgbClr val="D63300"/>
                </a:solidFill>
                <a:effectLst>
                  <a:reflection blurRad="12700" stA="50000" endPos="50000" dist="5000" dir="5400000" sy="-100000" rotWithShape="0"/>
                </a:effectLst>
              </a:rPr>
              <a:t>ПАТОГЕННОЕ ВЛИЯНИЕ АНАБОЛИЧЕСКИХ СТЕРОИДНЫХ СРЕДСТВ НА СЕРДЦЕ</a:t>
            </a:r>
            <a:endParaRPr lang="ru-RU" sz="1600" b="1" cap="all" spc="0" dirty="0">
              <a:ln w="0"/>
              <a:solidFill>
                <a:srgbClr val="D633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34" name="Picture 10" descr="https://w7.pngwing.com/pngs/509/240/png-transparent-heart-human-body-indian-cow-food-heart-smile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155" b="98903" l="2609" r="97174">
                        <a14:foregroundMark x1="43913" y1="36900" x2="41087" y2="48148"/>
                        <a14:foregroundMark x1="39130" y1="39918" x2="39130" y2="39918"/>
                        <a14:foregroundMark x1="37500" y1="47599" x2="41957" y2="36626"/>
                        <a14:foregroundMark x1="53261" y1="35940" x2="60000" y2="43896"/>
                        <a14:foregroundMark x1="54348" y1="35665" x2="49674" y2="43073"/>
                        <a14:foregroundMark x1="51413" y1="45816" x2="57065" y2="47874"/>
                        <a14:foregroundMark x1="58261" y1="44307" x2="51630" y2="42112"/>
                        <a14:foregroundMark x1="44130" y1="62551" x2="54891" y2="621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75" y="5017740"/>
            <a:ext cx="368993" cy="2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https://w7.pngwing.com/pngs/509/240/png-transparent-heart-human-body-indian-cow-food-heart-smiley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3155" b="98903" l="2609" r="97174">
                        <a14:foregroundMark x1="43913" y1="36900" x2="41087" y2="48148"/>
                        <a14:foregroundMark x1="39130" y1="39918" x2="39130" y2="39918"/>
                        <a14:foregroundMark x1="37500" y1="47599" x2="41957" y2="36626"/>
                        <a14:foregroundMark x1="53261" y1="35940" x2="60000" y2="43896"/>
                        <a14:foregroundMark x1="54348" y1="35665" x2="49674" y2="43073"/>
                        <a14:foregroundMark x1="51413" y1="45816" x2="57065" y2="47874"/>
                        <a14:foregroundMark x1="58261" y1="44307" x2="51630" y2="42112"/>
                        <a14:foregroundMark x1="44130" y1="62551" x2="54891" y2="6214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5017740"/>
            <a:ext cx="368993" cy="292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5306" y="3721596"/>
            <a:ext cx="1396060" cy="107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95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222</Words>
  <Application>Microsoft Office PowerPoint</Application>
  <PresentationFormat>Экран (16:10)</PresentationFormat>
  <Paragraphs>14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 п</dc:creator>
  <cp:lastModifiedBy>Учетная запись Майкрософт</cp:lastModifiedBy>
  <cp:revision>10</cp:revision>
  <dcterms:created xsi:type="dcterms:W3CDTF">2023-12-19T15:39:56Z</dcterms:created>
  <dcterms:modified xsi:type="dcterms:W3CDTF">2023-12-20T23:39:58Z</dcterms:modified>
</cp:coreProperties>
</file>