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6858000" cy="9144000"/>
  <p:defaultTextStyle>
    <a:defPPr>
      <a:defRPr lang="ru-RU"/>
    </a:defPPr>
    <a:lvl1pPr marL="0" algn="l" defTabSz="14747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375" algn="l" defTabSz="14747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750" algn="l" defTabSz="14747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124" algn="l" defTabSz="14747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9499" algn="l" defTabSz="14747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6874" algn="l" defTabSz="14747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4249" algn="l" defTabSz="14747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1623" algn="l" defTabSz="14747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8998" algn="l" defTabSz="14747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02" autoAdjust="0"/>
  </p:normalViewPr>
  <p:slideViewPr>
    <p:cSldViewPr>
      <p:cViewPr varScale="1">
        <p:scale>
          <a:sx n="30" d="100"/>
          <a:sy n="30" d="100"/>
        </p:scale>
        <p:origin x="2172" y="44"/>
      </p:cViewPr>
      <p:guideLst>
        <p:guide orient="horz" pos="4763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4697788"/>
            <a:ext cx="9089390" cy="3241543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9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6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4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1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8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7" y="605606"/>
            <a:ext cx="2406015" cy="129031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2" y="605606"/>
            <a:ext cx="7039822" cy="129031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6" y="9717626"/>
            <a:ext cx="9089390" cy="3003501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6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37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75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12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949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687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424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162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899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4671" y="3528595"/>
            <a:ext cx="4722919" cy="9980166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5813" y="3528595"/>
            <a:ext cx="4722919" cy="9980166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4" y="3385071"/>
            <a:ext cx="4724775" cy="141073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375" indent="0">
              <a:buNone/>
              <a:defRPr sz="3200" b="1"/>
            </a:lvl2pPr>
            <a:lvl3pPr marL="1474750" indent="0">
              <a:buNone/>
              <a:defRPr sz="2900" b="1"/>
            </a:lvl3pPr>
            <a:lvl4pPr marL="2212124" indent="0">
              <a:buNone/>
              <a:defRPr sz="2500" b="1"/>
            </a:lvl4pPr>
            <a:lvl5pPr marL="2949499" indent="0">
              <a:buNone/>
              <a:defRPr sz="2500" b="1"/>
            </a:lvl5pPr>
            <a:lvl6pPr marL="3686874" indent="0">
              <a:buNone/>
              <a:defRPr sz="2500" b="1"/>
            </a:lvl6pPr>
            <a:lvl7pPr marL="4424249" indent="0">
              <a:buNone/>
              <a:defRPr sz="2500" b="1"/>
            </a:lvl7pPr>
            <a:lvl8pPr marL="5161623" indent="0">
              <a:buNone/>
              <a:defRPr sz="2500" b="1"/>
            </a:lvl8pPr>
            <a:lvl9pPr marL="5898998" indent="0">
              <a:buNone/>
              <a:defRPr sz="2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674" y="4795803"/>
            <a:ext cx="4724775" cy="8712957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3385071"/>
            <a:ext cx="4726632" cy="141073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375" indent="0">
              <a:buNone/>
              <a:defRPr sz="3200" b="1"/>
            </a:lvl2pPr>
            <a:lvl3pPr marL="1474750" indent="0">
              <a:buNone/>
              <a:defRPr sz="2900" b="1"/>
            </a:lvl3pPr>
            <a:lvl4pPr marL="2212124" indent="0">
              <a:buNone/>
              <a:defRPr sz="2500" b="1"/>
            </a:lvl4pPr>
            <a:lvl5pPr marL="2949499" indent="0">
              <a:buNone/>
              <a:defRPr sz="2500" b="1"/>
            </a:lvl5pPr>
            <a:lvl6pPr marL="3686874" indent="0">
              <a:buNone/>
              <a:defRPr sz="2500" b="1"/>
            </a:lvl6pPr>
            <a:lvl7pPr marL="4424249" indent="0">
              <a:buNone/>
              <a:defRPr sz="2500" b="1"/>
            </a:lvl7pPr>
            <a:lvl8pPr marL="5161623" indent="0">
              <a:buNone/>
              <a:defRPr sz="2500" b="1"/>
            </a:lvl8pPr>
            <a:lvl9pPr marL="5898998" indent="0">
              <a:buNone/>
              <a:defRPr sz="2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099" y="4795803"/>
            <a:ext cx="4726632" cy="8712957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4" y="602101"/>
            <a:ext cx="3518055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4" y="602103"/>
            <a:ext cx="5977909" cy="12906657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4" y="3164533"/>
            <a:ext cx="3518055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375" indent="0">
              <a:buNone/>
              <a:defRPr sz="1900"/>
            </a:lvl2pPr>
            <a:lvl3pPr marL="1474750" indent="0">
              <a:buNone/>
              <a:defRPr sz="1600"/>
            </a:lvl3pPr>
            <a:lvl4pPr marL="2212124" indent="0">
              <a:buNone/>
              <a:defRPr sz="1500"/>
            </a:lvl4pPr>
            <a:lvl5pPr marL="2949499" indent="0">
              <a:buNone/>
              <a:defRPr sz="1500"/>
            </a:lvl5pPr>
            <a:lvl6pPr marL="3686874" indent="0">
              <a:buNone/>
              <a:defRPr sz="1500"/>
            </a:lvl6pPr>
            <a:lvl7pPr marL="4424249" indent="0">
              <a:buNone/>
              <a:defRPr sz="1500"/>
            </a:lvl7pPr>
            <a:lvl8pPr marL="5161623" indent="0">
              <a:buNone/>
              <a:defRPr sz="1500"/>
            </a:lvl8pPr>
            <a:lvl9pPr marL="5898998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10585770"/>
            <a:ext cx="6416040" cy="124971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375" indent="0">
              <a:buNone/>
              <a:defRPr sz="4500"/>
            </a:lvl2pPr>
            <a:lvl3pPr marL="1474750" indent="0">
              <a:buNone/>
              <a:defRPr sz="3900"/>
            </a:lvl3pPr>
            <a:lvl4pPr marL="2212124" indent="0">
              <a:buNone/>
              <a:defRPr sz="3200"/>
            </a:lvl4pPr>
            <a:lvl5pPr marL="2949499" indent="0">
              <a:buNone/>
              <a:defRPr sz="3200"/>
            </a:lvl5pPr>
            <a:lvl6pPr marL="3686874" indent="0">
              <a:buNone/>
              <a:defRPr sz="3200"/>
            </a:lvl6pPr>
            <a:lvl7pPr marL="4424249" indent="0">
              <a:buNone/>
              <a:defRPr sz="3200"/>
            </a:lvl7pPr>
            <a:lvl8pPr marL="5161623" indent="0">
              <a:buNone/>
              <a:defRPr sz="3200"/>
            </a:lvl8pPr>
            <a:lvl9pPr marL="5898998" indent="0">
              <a:buNone/>
              <a:defRPr sz="3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11835482"/>
            <a:ext cx="6416040" cy="1774794"/>
          </a:xfrm>
        </p:spPr>
        <p:txBody>
          <a:bodyPr/>
          <a:lstStyle>
            <a:lvl1pPr marL="0" indent="0">
              <a:buNone/>
              <a:defRPr sz="2300"/>
            </a:lvl1pPr>
            <a:lvl2pPr marL="737375" indent="0">
              <a:buNone/>
              <a:defRPr sz="1900"/>
            </a:lvl2pPr>
            <a:lvl3pPr marL="1474750" indent="0">
              <a:buNone/>
              <a:defRPr sz="1600"/>
            </a:lvl3pPr>
            <a:lvl4pPr marL="2212124" indent="0">
              <a:buNone/>
              <a:defRPr sz="1500"/>
            </a:lvl4pPr>
            <a:lvl5pPr marL="2949499" indent="0">
              <a:buNone/>
              <a:defRPr sz="1500"/>
            </a:lvl5pPr>
            <a:lvl6pPr marL="3686874" indent="0">
              <a:buNone/>
              <a:defRPr sz="1500"/>
            </a:lvl6pPr>
            <a:lvl7pPr marL="4424249" indent="0">
              <a:buNone/>
              <a:defRPr sz="1500"/>
            </a:lvl7pPr>
            <a:lvl8pPr marL="5161623" indent="0">
              <a:buNone/>
              <a:defRPr sz="1500"/>
            </a:lvl8pPr>
            <a:lvl9pPr marL="5898998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605606"/>
            <a:ext cx="9624060" cy="2520420"/>
          </a:xfrm>
          <a:prstGeom prst="rect">
            <a:avLst/>
          </a:prstGeom>
        </p:spPr>
        <p:txBody>
          <a:bodyPr vert="horz" lIns="147475" tIns="73737" rIns="147475" bIns="73737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3528595"/>
            <a:ext cx="9624060" cy="9980166"/>
          </a:xfrm>
          <a:prstGeom prst="rect">
            <a:avLst/>
          </a:prstGeom>
        </p:spPr>
        <p:txBody>
          <a:bodyPr vert="horz" lIns="147475" tIns="73737" rIns="147475" bIns="73737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14016346"/>
            <a:ext cx="2495127" cy="805135"/>
          </a:xfrm>
          <a:prstGeom prst="rect">
            <a:avLst/>
          </a:prstGeom>
        </p:spPr>
        <p:txBody>
          <a:bodyPr vert="horz" lIns="147475" tIns="73737" rIns="147475" bIns="73737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8" y="14016346"/>
            <a:ext cx="3386244" cy="805135"/>
          </a:xfrm>
          <a:prstGeom prst="rect">
            <a:avLst/>
          </a:prstGeom>
        </p:spPr>
        <p:txBody>
          <a:bodyPr vert="horz" lIns="147475" tIns="73737" rIns="147475" bIns="73737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5" y="14016346"/>
            <a:ext cx="2495127" cy="805135"/>
          </a:xfrm>
          <a:prstGeom prst="rect">
            <a:avLst/>
          </a:prstGeom>
        </p:spPr>
        <p:txBody>
          <a:bodyPr vert="horz" lIns="147475" tIns="73737" rIns="147475" bIns="73737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75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031" indent="-553031" algn="l" defTabSz="1474750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235" indent="-460859" algn="l" defTabSz="147475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437" indent="-368687" algn="l" defTabSz="1474750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0812" indent="-368687" algn="l" defTabSz="147475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186" indent="-368687" algn="l" defTabSz="147475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5561" indent="-368687" algn="l" defTabSz="147475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2937" indent="-368687" algn="l" defTabSz="147475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0311" indent="-368687" algn="l" defTabSz="147475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7685" indent="-368687" algn="l" defTabSz="147475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474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375" algn="l" defTabSz="1474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750" algn="l" defTabSz="1474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124" algn="l" defTabSz="1474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9499" algn="l" defTabSz="1474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6874" algn="l" defTabSz="1474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4249" algn="l" defTabSz="1474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1623" algn="l" defTabSz="1474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8998" algn="l" defTabSz="1474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6704022" y="11061724"/>
            <a:ext cx="1071570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latin typeface="Bahnschrift SemiCondense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32584" y="10918848"/>
            <a:ext cx="3703626" cy="3714777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26" tIns="45713" rIns="91426" bIns="45713" rtlCol="0">
            <a:spAutoFit/>
          </a:bodyPr>
          <a:lstStyle/>
          <a:p>
            <a:pPr lvl="0" indent="180975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Bahnschrift SemiCondensed" pitchFamily="34" charset="0"/>
                <a:ea typeface="Times New Roman" pitchFamily="18" charset="0"/>
                <a:cs typeface="Times New Roman" pitchFamily="18" charset="0"/>
              </a:rPr>
              <a:t>Вывод:</a:t>
            </a:r>
            <a:r>
              <a:rPr lang="ru-RU" sz="2000" b="1" dirty="0" smtClean="0">
                <a:solidFill>
                  <a:schemeClr val="bg1"/>
                </a:solidFill>
                <a:latin typeface="Bahnschrift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Особенности метаболических нарушений в ЦНС при гипоксии проявляются в неуправляемом высвобождении глутамата, ведущему к перевозбуждению нейронов и последующему некрозу и апоптозу клеток. Активация факторов транскрипции (</a:t>
            </a:r>
            <a:r>
              <a:rPr lang="en-US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HIF, NF-</a:t>
            </a:r>
            <a:r>
              <a:rPr lang="en-US" sz="16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kB</a:t>
            </a:r>
            <a:r>
              <a:rPr lang="en-US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AP-1) </a:t>
            </a:r>
            <a:r>
              <a:rPr lang="ru-RU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запускает транскрипцию генов, способствующих адаптации мозга к дефициту кислорода посредством ангиогенеза и улучшения синтеза АТФ.</a:t>
            </a:r>
            <a:endParaRPr lang="ru-RU" sz="16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60684" y="131712"/>
            <a:ext cx="7632716" cy="2277532"/>
          </a:xfrm>
          <a:prstGeom prst="rect">
            <a:avLst/>
          </a:prstGeom>
          <a:noFill/>
        </p:spPr>
        <p:txBody>
          <a:bodyPr wrap="square" lIns="91426" tIns="45713" rIns="91426" bIns="45713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"Кемеровский государственный медицинский университет" Министерства Здравоохранения РФ </a:t>
            </a:r>
          </a:p>
          <a:p>
            <a:pPr algn="ctr"/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Выполнили студенты 3 курса педиатрического факультета </a:t>
            </a:r>
          </a:p>
          <a:p>
            <a:r>
              <a:rPr lang="ru-RU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Зимогляд Е.П., Щегольков И.С.</a:t>
            </a:r>
          </a:p>
          <a:p>
            <a:r>
              <a:rPr lang="ru-RU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Научный руководитель:  д.м.н., профессор Будаев А.В.</a:t>
            </a:r>
          </a:p>
          <a:p>
            <a:endParaRPr lang="ru-RU" sz="1400" i="1" dirty="0" smtClean="0">
              <a:solidFill>
                <a:schemeClr val="tx1">
                  <a:lumMod val="95000"/>
                  <a:lumOff val="5000"/>
                </a:schemeClr>
              </a:solidFill>
              <a:latin typeface="Bahnschrift" pitchFamily="34" charset="0"/>
            </a:endParaRPr>
          </a:p>
          <a:p>
            <a:endParaRPr lang="ru-RU" sz="1600" dirty="0"/>
          </a:p>
        </p:txBody>
      </p:sp>
      <p:pic>
        <p:nvPicPr>
          <p:cNvPr id="4" name="Picture 2" descr="https://static.tildacdn.com/tild3235-3934-4138-b239-623139383735/LOGO-universitet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602" y="131712"/>
            <a:ext cx="2449292" cy="1673593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060537"/>
            <a:ext cx="10693400" cy="830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26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ПАТОГЕНЕЗ МЕТАБОЛИЧЕСКИХ НАРУШЕНИЙ ЦНС </a:t>
            </a:r>
          </a:p>
          <a:p>
            <a:pPr algn="ctr" defTabSz="91426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 ГИПОКСИИ</a:t>
            </a:r>
            <a:endParaRPr lang="ru-RU" sz="2400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1906" y="3214177"/>
            <a:ext cx="4000528" cy="264320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88916" y="3060669"/>
            <a:ext cx="4000528" cy="28575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Цель исследования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8916" y="3346420"/>
            <a:ext cx="4000528" cy="2693031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26" tIns="45713" rIns="91426" bIns="45713" rtlCol="0">
            <a:spAutoFit/>
          </a:bodyPr>
          <a:lstStyle/>
          <a:p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Известно, что головной мозг утилизирует 20-25% потребляемого организмом кислорода и является наиболее чувствительным органом к его недостатку, поэтому нарушения со стороны центральной нервной системы могут наблюдаться в течение первой минуты.  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Целью исследования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является  изучение особенностей метаболических изменений нейронов при гипоксии. </a:t>
            </a:r>
          </a:p>
          <a:p>
            <a:endParaRPr lang="ru-RU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14705062"/>
            <a:ext cx="10693400" cy="307762"/>
          </a:xfrm>
          <a:prstGeom prst="rect">
            <a:avLst/>
          </a:prstGeom>
          <a:noFill/>
        </p:spPr>
        <p:txBody>
          <a:bodyPr wrap="square" lIns="91426" tIns="45713" rIns="91426" bIns="45713" rtlCol="0">
            <a:spAutoFit/>
          </a:bodyPr>
          <a:lstStyle/>
          <a:p>
            <a:pPr algn="ctr"/>
            <a:r>
              <a:rPr lang="ru-RU" sz="1400" dirty="0" smtClean="0">
                <a:latin typeface="Bahnschrift" pitchFamily="34" charset="0"/>
              </a:rPr>
              <a:t>Кемерово 2023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18072" y="3060668"/>
            <a:ext cx="5572164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Результаты и их обсуждение: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дефиците кислорода в первую очередь включаются компенсаторные реакции, направленные на поддержание нормального функционирования головного мозга,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какое-то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время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способствует синтезу АТФ.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нарушении работы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комплекса дыхательной цепи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активируется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FAD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-зависимые дегидрогеназы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но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этом концентрация АТФ в головном мозге снижается до 90% за 5 минут.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Резкое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уменьшение энергии в клетке ведет к 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активации анаэробного гликолиза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847030" y="5989626"/>
            <a:ext cx="2500330" cy="477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Неуправляемое нарастание активности глутаматергических рецепторов приводит к перевозбуждению нейронов, или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«феномену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эксайтотоксичности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».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Протективные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механизмы коры включают утилизацию глутамата глиальными клетками, индукцию нейрональной формы NO-синтазы, супероксиддисмутазы, нейротрофинов и антиапоптотических ферментов.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346172" y="10918848"/>
            <a:ext cx="3857652" cy="285752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Влияние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HIF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60354" y="11633228"/>
            <a:ext cx="1714512" cy="100013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Улучшение доставки О2 за счет ангиогенеза и эритропоэза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489180" y="11633228"/>
            <a:ext cx="1643074" cy="100013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Усиление гликолитической продукции АТФ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418006" y="11633228"/>
            <a:ext cx="1571636" cy="100013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Усиление клеточной пролиферации</a:t>
            </a:r>
          </a:p>
        </p:txBody>
      </p:sp>
      <p:cxnSp>
        <p:nvCxnSpPr>
          <p:cNvPr id="38" name="Прямая со стрелкой 37"/>
          <p:cNvCxnSpPr>
            <a:stCxn id="30" idx="2"/>
            <a:endCxn id="32" idx="0"/>
          </p:cNvCxnSpPr>
          <p:nvPr/>
        </p:nvCxnSpPr>
        <p:spPr>
          <a:xfrm rot="5400000">
            <a:off x="2131990" y="10490219"/>
            <a:ext cx="428628" cy="18573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30" idx="2"/>
            <a:endCxn id="33" idx="0"/>
          </p:cNvCxnSpPr>
          <p:nvPr/>
        </p:nvCxnSpPr>
        <p:spPr>
          <a:xfrm rot="16200000" flipH="1">
            <a:off x="3078543" y="11401054"/>
            <a:ext cx="428628" cy="35719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30" idx="2"/>
            <a:endCxn id="34" idx="0"/>
          </p:cNvCxnSpPr>
          <p:nvPr/>
        </p:nvCxnSpPr>
        <p:spPr>
          <a:xfrm rot="16200000" flipH="1">
            <a:off x="4025097" y="10454502"/>
            <a:ext cx="428628" cy="192882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60354" y="12919112"/>
            <a:ext cx="5572164" cy="1571636"/>
          </a:xfrm>
          <a:prstGeom prst="rect">
            <a:avLst/>
          </a:prstGeom>
          <a:noFill/>
        </p:spPr>
        <p:txBody>
          <a:bodyPr wrap="square" lIns="91426" tIns="45713" rIns="91426" bIns="45713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Длительное воздействие гипоксии и, как следствие, избыток АФК также запускает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активацию факторов транскрипции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NF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kB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nuclear factor kappa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AP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-1 (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activator protein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1) и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HIF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hypoxia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inducible factor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), которые способствуют длительной адаптации к гипоксии. </a:t>
            </a:r>
            <a:endParaRPr lang="ru-RU" sz="16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32584" y="10918848"/>
            <a:ext cx="1071570" cy="307762"/>
          </a:xfrm>
          <a:prstGeom prst="rect">
            <a:avLst/>
          </a:prstGeom>
          <a:solidFill>
            <a:srgbClr val="C00000"/>
          </a:solidFill>
        </p:spPr>
        <p:txBody>
          <a:bodyPr wrap="square" lIns="91426" tIns="45713" rIns="91426" bIns="45713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Выводы: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805" y="6275378"/>
            <a:ext cx="7298912" cy="399126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rgbClr val="C00000"/>
          </a:solidFill>
        </a:ln>
      </a:spPr>
      <a:bodyPr rtlCol="0" anchor="ctr"/>
      <a:lstStyle>
        <a:defPPr algn="ctr">
          <a:defRPr sz="1400" dirty="0" smtClean="0">
            <a:latin typeface="Bahnschrift SemiCondensed" pitchFamily="34" charset="0"/>
          </a:defRPr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  <a:txDef>
      <a:spPr>
        <a:noFill/>
      </a:spPr>
      <a:bodyPr wrap="square" lIns="91426" tIns="45713" rIns="91426" bIns="45713" rtlCol="0">
        <a:spAutoFit/>
      </a:bodyPr>
      <a:lstStyle>
        <a:defPPr>
          <a:defRPr sz="1800" i="1" dirty="0" smtClean="0">
            <a:latin typeface="Bahnschrift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286</TotalTime>
  <Words>317</Words>
  <Application>Microsoft Office PowerPoint</Application>
  <PresentationFormat>Произвольный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Bahnschrift</vt:lpstr>
      <vt:lpstr>Bahnschrift SemiCondensed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r5500</dc:creator>
  <cp:lastModifiedBy>Учетная запись Майкрософт</cp:lastModifiedBy>
  <cp:revision>49</cp:revision>
  <dcterms:created xsi:type="dcterms:W3CDTF">2023-11-30T11:06:56Z</dcterms:created>
  <dcterms:modified xsi:type="dcterms:W3CDTF">2023-12-20T23:35:27Z</dcterms:modified>
</cp:coreProperties>
</file>