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87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91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i="1" u="sng" dirty="0">
                <a:solidFill>
                  <a:schemeClr val="bg2">
                    <a:lumMod val="75000"/>
                  </a:schemeClr>
                </a:solidFill>
              </a:rPr>
              <a:t>Распространённость </a:t>
            </a:r>
            <a:r>
              <a:rPr lang="ru-RU" sz="1200" i="1" u="sng" dirty="0" err="1">
                <a:solidFill>
                  <a:schemeClr val="bg2">
                    <a:lumMod val="75000"/>
                  </a:schemeClr>
                </a:solidFill>
              </a:rPr>
              <a:t>бруксизма</a:t>
            </a:r>
            <a:r>
              <a:rPr lang="ru-RU" sz="1200" i="1" u="sng" dirty="0">
                <a:solidFill>
                  <a:schemeClr val="bg2">
                    <a:lumMod val="75000"/>
                  </a:schemeClr>
                </a:solidFill>
              </a:rPr>
              <a:t> среди студентов </a:t>
            </a:r>
            <a:r>
              <a:rPr lang="ru-RU" sz="1200" i="1" u="sng" dirty="0" err="1">
                <a:solidFill>
                  <a:schemeClr val="bg2">
                    <a:lumMod val="75000"/>
                  </a:schemeClr>
                </a:solidFill>
              </a:rPr>
              <a:t>КемГМУ</a:t>
            </a:r>
            <a:endParaRPr lang="ru-RU" sz="1200" i="1" u="sng" dirty="0">
              <a:solidFill>
                <a:schemeClr val="bg2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0857236501935642"/>
          <c:y val="3.127128868898610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Распространённость бруксизма среди студентов КемГМУ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i="1"/>
                      <a:t>81%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i="1" dirty="0" smtClean="0"/>
                      <a:t>19,3%</a:t>
                    </a:r>
                    <a:endParaRPr lang="en-US" b="1" i="1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Нет</c:v>
                </c:pt>
                <c:pt idx="1">
                  <c:v>Да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0.193</c:v>
                </c:pt>
                <c:pt idx="1">
                  <c:v>0.80700000000000005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677090740127988"/>
          <c:y val="0.65555947700616402"/>
          <c:w val="0.18904916899186242"/>
          <c:h val="0.1884920016087067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i="1" u="sng" dirty="0">
                <a:solidFill>
                  <a:schemeClr val="bg2">
                    <a:lumMod val="75000"/>
                  </a:schemeClr>
                </a:solidFill>
              </a:rPr>
              <a:t>Причины развития </a:t>
            </a:r>
            <a:r>
              <a:rPr lang="ru-RU" sz="1200" i="1" u="sng" dirty="0" err="1">
                <a:solidFill>
                  <a:schemeClr val="bg2">
                    <a:lumMod val="75000"/>
                  </a:schemeClr>
                </a:solidFill>
              </a:rPr>
              <a:t>бруксизма</a:t>
            </a:r>
            <a:endParaRPr lang="ru-RU" sz="1200" i="1" u="sng" dirty="0">
              <a:solidFill>
                <a:schemeClr val="bg2">
                  <a:lumMod val="75000"/>
                </a:schemeClr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072951488839013"/>
          <c:y val="0.31517876145716667"/>
          <c:w val="0.38327961512631475"/>
          <c:h val="0.4285153047161483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Причины развития бруксизма</c:v>
                </c:pt>
              </c:strCache>
            </c:strRef>
          </c:tx>
          <c:dLbls>
            <c:dLbl>
              <c:idx val="0"/>
              <c:layout>
                <c:manualLayout>
                  <c:x val="-5.4331964485300581E-2"/>
                  <c:y val="-0.15447335387424399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84%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4749232900911308E-2"/>
                  <c:y val="0.11860473962493819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16%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Эмоциональный стресс и другие психосоциальные факторы</c:v>
                </c:pt>
                <c:pt idx="1">
                  <c:v>Функциональные и морфологические изменения в зубочелюстной системе 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0.84</c:v>
                </c:pt>
                <c:pt idx="1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2863365597545353"/>
          <c:y val="0.12474364207933401"/>
          <c:w val="0.46740314687226597"/>
          <c:h val="0.66248728893952924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0.53102</cdr:x>
      <cdr:y>0.44162</cdr:y>
    </cdr:from>
    <cdr:to>
      <cdr:x>1</cdr:x>
      <cdr:y>0.44162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1701580" y="1265743"/>
          <a:ext cx="150279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26749AF0-650E-4A69-8CBC-5557761AD466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276268D-5363-4829-85C7-41CE6A014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888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9AF0-650E-4A69-8CBC-5557761AD466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268D-5363-4829-85C7-41CE6A014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40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9AF0-650E-4A69-8CBC-5557761AD466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268D-5363-4829-85C7-41CE6A014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99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9AF0-650E-4A69-8CBC-5557761AD466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268D-5363-4829-85C7-41CE6A014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900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9AF0-650E-4A69-8CBC-5557761AD466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268D-5363-4829-85C7-41CE6A014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140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9AF0-650E-4A69-8CBC-5557761AD466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268D-5363-4829-85C7-41CE6A014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670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9AF0-650E-4A69-8CBC-5557761AD466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268D-5363-4829-85C7-41CE6A014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677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9AF0-650E-4A69-8CBC-5557761AD466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268D-5363-4829-85C7-41CE6A014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927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9AF0-650E-4A69-8CBC-5557761AD466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268D-5363-4829-85C7-41CE6A014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40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9AF0-650E-4A69-8CBC-5557761AD466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268D-5363-4829-85C7-41CE6A014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57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9AF0-650E-4A69-8CBC-5557761AD466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268D-5363-4829-85C7-41CE6A014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65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9AF0-650E-4A69-8CBC-5557761AD466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268D-5363-4829-85C7-41CE6A014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79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9AF0-650E-4A69-8CBC-5557761AD466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268D-5363-4829-85C7-41CE6A014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844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9AF0-650E-4A69-8CBC-5557761AD466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268D-5363-4829-85C7-41CE6A014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88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9AF0-650E-4A69-8CBC-5557761AD466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268D-5363-4829-85C7-41CE6A014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25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9AF0-650E-4A69-8CBC-5557761AD466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268D-5363-4829-85C7-41CE6A014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77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9AF0-650E-4A69-8CBC-5557761AD466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6268D-5363-4829-85C7-41CE6A014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15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749AF0-650E-4A69-8CBC-5557761AD466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76268D-5363-4829-85C7-41CE6A014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1692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accent1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2538" y="89878"/>
            <a:ext cx="9416995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ВЛИЯНИЕ ВРЕДНЫХ ПРИВЫЧЕК И СТРЕССОВЫХ ФАКТОРОВ</a:t>
            </a:r>
          </a:p>
          <a:p>
            <a:pPr algn="ctr"/>
            <a:r>
              <a:rPr lang="ru-RU" sz="2200" b="1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ПАРАФУНКЦИЮ ЖЕВАТЕЛЬНЫХ МЫШЦ (БРУКСИЗМ)</a:t>
            </a:r>
          </a:p>
          <a:p>
            <a:pPr algn="ctr"/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281" y="958036"/>
            <a:ext cx="101654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Ерохина А.П.,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Свининникова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А.А.. - группа 2132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КемГМУ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д.м.н.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Макшанова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Г.П.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364318"/>
            <a:ext cx="12191999" cy="549368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0849" y="1520492"/>
            <a:ext cx="2949145" cy="255454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Бруксизм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- пароксизмальный скрежет зубами, возникающий вследствие спазма жевательных мышц, стискивания челюстей и их интенсивного движения относительно друг друга.</a:t>
            </a:r>
          </a:p>
          <a:p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Ведущим звеном патогенеза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бруксизма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является поражение нервно-мышечного синапса. Говоря же о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полиэтиологичности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бруксизма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большинство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исследователей отводят главную роль в его развитии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эмоциональному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стрессу. В МКБ-10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бруксизм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относится к классу психических и поведенческих расстройств, а именно к «другим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соматоформным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расстройствам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». Таким образом, можно говорить о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бруксизме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, как о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психосома-тическом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отклонении, где тесно сочетаются как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стрессобусловленные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нарушения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психофизиологического статуса, так и функциональные и мор-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фологические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изменения в зубочелюстной системе (ЗЧС). Тяжесть этого состояния проявляется разрушительными последствиями для ЗЧС: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стирание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твердых тканей зубов, сколы и трещины зубов в сочетании с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возможностью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развития дисфункции височно-нижнечелюстного сустава, тризма челюстей, мышечная гипертрофия и гипертония, отягощенная болевым синдромом</a:t>
            </a:r>
            <a:r>
              <a:rPr lang="ru-RU" sz="800" dirty="0"/>
              <a:t>. </a:t>
            </a:r>
          </a:p>
          <a:p>
            <a:pPr algn="just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849" y="4329846"/>
            <a:ext cx="2949144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Цель исследования: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Выявить с помощью анкетирования взаимосвязь между наличием вредных привычек, а так же стрессовых факторов и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парафункцией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жевательных мышц.</a:t>
            </a:r>
          </a:p>
          <a:p>
            <a:pPr algn="just"/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850" y="5126436"/>
            <a:ext cx="2949144" cy="132343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методы.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Нами была разработана     специальная анкета для выявления возможных этиологических факторов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парафункциональной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активности жевательных мышц. Далее было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прове-дено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добровольное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-анкетирование через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Forms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, в котором приняли участие 88 студентов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КемГМУ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в возрасте от 18 до 23 лет. Данное анкетирование проводилось с целью первичной диагностики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бруксизма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. Анкета состояла из 12 вопросов, направленных на выявление клинических признаков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бруксизма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и определение психоэмоционального состояния</a:t>
            </a:r>
            <a:r>
              <a:rPr lang="ru-RU" sz="800" dirty="0"/>
              <a:t>. </a:t>
            </a:r>
            <a:endParaRPr lang="ru-RU" sz="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5113" y="1520492"/>
            <a:ext cx="4345703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b="1" u="sng" dirty="0" smtClean="0">
                <a:latin typeface="Times New Roman" pitchFamily="18" charset="0"/>
                <a:cs typeface="Times New Roman" panose="02020603050405020304" pitchFamily="18" charset="0"/>
              </a:rPr>
              <a:t>Результаты и обсуждения.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По результатам анкетирования из 88 человек была выделена группа студентов, состоящая из 17 человек, с критическими показателями в отношении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бруксизма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, средний возраст которых составлял 20 лет. Методом статистической обработки полученных данных изучалась взаимосвязь между показателями стоматологического статуса и эмоциональным стрессом у больных с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бруксизмом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. В результате была обнаружена связь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бруксизма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с такими заболеваниями, как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парасом-ния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(лунатизм),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гастроэзофагеальная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рефлюксная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болезнь; наличием стрессовых ситуаций, психологических расстройств и вредных привычек, что свидетельствует о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полиэтиологичности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бруксизма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настоящее время, по мнению большинства ученых, ведущим фактором в возникновении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бруксизма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является эмоциональный стресс, психопатологические факторы, а не отсутствие зубов или же наличие протезов, коронок, имплантатов. Проведенное нами исследование подтвердило это утверждение, частота выявленных случаев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бруксизма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составила 19,3% в возрастной группе 18-23 лет. Так, достоверно выявленными признаками среди респондентов основной группы стали «Испытанный стресс», «Депрессивное состояние», «Головные боли».</a:t>
            </a:r>
            <a:endParaRPr lang="ru-RU" sz="8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36757" y="3403897"/>
            <a:ext cx="11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87408" y="3044057"/>
            <a:ext cx="3508399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Выводы.</a:t>
            </a:r>
            <a:r>
              <a:rPr lang="ru-RU" sz="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Таким образом, первым манифестирующим симптомом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бруксизма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является изменение психоэмоционального состояния пациента, что может диагностироваться при анкетировании, а позже присоединяются нарушения со стороны зубочелюстной системы. </a:t>
            </a:r>
          </a:p>
          <a:p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Пациенты с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парафункцией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жевательных мышц (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бруксизмом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) должны наблюдаться врачами различных специальностей: стоматологами, неврологами, мануальными терапевтами, при необходимости - психиатрами. </a:t>
            </a:r>
          </a:p>
          <a:p>
            <a:pPr algn="just"/>
            <a:endParaRPr lang="ru-RU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87408" y="4303455"/>
            <a:ext cx="3546281" cy="243143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литературы:</a:t>
            </a:r>
            <a:endParaRPr lang="ru-RU" sz="800" dirty="0"/>
          </a:p>
          <a:p>
            <a:r>
              <a:rPr lang="ru-RU" sz="800" b="1" dirty="0"/>
              <a:t> </a:t>
            </a:r>
            <a:endParaRPr lang="ru-RU" sz="800" dirty="0"/>
          </a:p>
          <a:p>
            <a:pPr marL="228600" lvl="0" indent="-228600">
              <a:buFont typeface="+mj-lt"/>
              <a:buAutoNum type="arabicPeriod"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М. С.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Дрогомирецкая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, Ю. Н.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Мартиц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. Распространённость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бруксизма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среди взрослого населения. // Вестник стоматологии. 2018, №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Орлова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О.Р., Алексеева А.Ю.,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Мингазова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Л.Р., Коновалова З.Н.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Бруксизм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как неврологическая проблема (обзор литературы). // Нервно-мышечные болезни. 2018, №8(1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Орлова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О.Р., Коновалова З.Н., Алексеева А.Ю. и др. Взаимосвязь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бруксизма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и болевой дисфункции височно-нижнечелюстного сустава. // РМЖ. 2017, №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24.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Castrillon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E.E.,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K.L., Wang K. et al. Sleep bruxism: an updated review of an old problem. //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Acta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Odontol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Scand.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2017, №74(5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Castroflorio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T.,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Bargellini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A., Rossini G. et al. Sleep bruxism and related risk factors in adults: a systematic literature review. // Arch Oral Biol. 2017, №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83.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800" dirty="0" err="1" smtClean="0">
                <a:latin typeface="Times New Roman" pitchFamily="18" charset="0"/>
                <a:cs typeface="Times New Roman" pitchFamily="18" charset="0"/>
              </a:rPr>
              <a:t>Rajan</a:t>
            </a:r>
            <a:r>
              <a:rPr lang="en-US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R., Sun Y.M. Reevaluating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antide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pressant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selection in patients with bruxism and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temporomandibular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joint disorder. // J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Psychiatr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dirty="0" err="1">
                <a:latin typeface="Times New Roman" pitchFamily="18" charset="0"/>
                <a:cs typeface="Times New Roman" pitchFamily="18" charset="0"/>
              </a:rPr>
              <a:t>Pract</a:t>
            </a:r>
            <a:r>
              <a:rPr lang="en-US" sz="800" dirty="0">
                <a:latin typeface="Times New Roman" pitchFamily="18" charset="0"/>
                <a:cs typeface="Times New Roman" pitchFamily="18" charset="0"/>
              </a:rPr>
              <a:t>. 2017, №23(3).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20291" b="19419"/>
          <a:stretch/>
        </p:blipFill>
        <p:spPr>
          <a:xfrm>
            <a:off x="264097" y="89878"/>
            <a:ext cx="1144088" cy="68976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8281" y="755471"/>
            <a:ext cx="27869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патологической физиологии</a:t>
            </a: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5340541"/>
              </p:ext>
            </p:extLst>
          </p:nvPr>
        </p:nvGraphicFramePr>
        <p:xfrm>
          <a:off x="3458370" y="3542247"/>
          <a:ext cx="2556774" cy="2436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3195494904"/>
              </p:ext>
            </p:extLst>
          </p:nvPr>
        </p:nvGraphicFramePr>
        <p:xfrm>
          <a:off x="5303518" y="3568803"/>
          <a:ext cx="3204376" cy="2866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AutoShape 4" descr="https://2.bp.blogspot.com/-DD86P-Fsggs/XQqYU-R9n-I/AAAAAAAA25w/h05Itt-RIwY9_DI3TfnpwOBuiYIoKk7lACLcBGAs/s1600/bruxis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zason.ru/wp-content/uploads/2020/12/64345-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500" r="98875">
                        <a14:foregroundMark x1="13625" y1="8012" x2="13625" y2="8012"/>
                        <a14:foregroundMark x1="6500" y1="9644" x2="53250" y2="4154"/>
                        <a14:foregroundMark x1="5875" y1="4896" x2="15250" y2="2522"/>
                        <a14:foregroundMark x1="75625" y1="2226" x2="94625" y2="2226"/>
                        <a14:foregroundMark x1="7375" y1="61276" x2="60000" y2="70623"/>
                        <a14:foregroundMark x1="7875" y1="87389" x2="30250" y2="92433"/>
                        <a14:foregroundMark x1="6500" y1="94065" x2="43625" y2="94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408" y="1442258"/>
            <a:ext cx="2552366" cy="156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748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Небес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163</TotalTime>
  <Words>505</Words>
  <Application>Microsoft Office PowerPoint</Application>
  <PresentationFormat>Широкоэкранный</PresentationFormat>
  <Paragraphs>27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Небеса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Учетная запись Майкрософт</cp:lastModifiedBy>
  <cp:revision>17</cp:revision>
  <dcterms:created xsi:type="dcterms:W3CDTF">2023-04-19T07:01:54Z</dcterms:created>
  <dcterms:modified xsi:type="dcterms:W3CDTF">2023-12-20T23:18:13Z</dcterms:modified>
</cp:coreProperties>
</file>