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9E0000"/>
    <a:srgbClr val="00504E"/>
    <a:srgbClr val="006F6C"/>
    <a:srgbClr val="008080"/>
    <a:srgbClr val="6C2E9A"/>
    <a:srgbClr val="009242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82596568880051324"/>
          <c:h val="0.9876037738726197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accent3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contourW="25400">
              <a:bevelT w="95250"/>
              <a:bevelB w="57150"/>
              <a:contourClr>
                <a:schemeClr val="lt1"/>
              </a:contourClr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1C3-4F40-A89C-767B6D05E3F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1C3-4F40-A89C-767B6D05E3F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1C3-4F40-A89C-767B6D05E3F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1C3-4F40-A89C-767B6D05E3F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1C3-4F40-A89C-767B6D05E3F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1C3-4F40-A89C-767B6D05E3F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1C3-4F40-A89C-767B6D05E3F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1C3-4F40-A89C-767B6D05E3F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1C3-4F40-A89C-767B6D05E3F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1C3-4F40-A89C-767B6D05E3F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1C3-4F40-A89C-767B6D05E3F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1C3-4F40-A89C-767B6D05E3F0}"/>
              </c:ext>
            </c:extLst>
          </c:dPt>
          <c:dLbls>
            <c:dLbl>
              <c:idx val="0"/>
              <c:layout>
                <c:manualLayout>
                  <c:x val="1.0500631402056442E-2"/>
                  <c:y val="5.77388053766006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C3-4F40-A89C-767B6D05E3F0}"/>
                </c:ext>
              </c:extLst>
            </c:dLbl>
            <c:dLbl>
              <c:idx val="1"/>
              <c:layout>
                <c:manualLayout>
                  <c:x val="7.1987486647596593E-3"/>
                  <c:y val="2.525252525252525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C3-4F40-A89C-767B6D05E3F0}"/>
                </c:ext>
              </c:extLst>
            </c:dLbl>
            <c:dLbl>
              <c:idx val="2"/>
              <c:layout>
                <c:manualLayout>
                  <c:x val="9.5983315530128802E-3"/>
                  <c:y val="2.52525252525257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C3-4F40-A89C-767B6D05E3F0}"/>
                </c:ext>
              </c:extLst>
            </c:dLbl>
            <c:dLbl>
              <c:idx val="3"/>
              <c:layout>
                <c:manualLayout>
                  <c:x val="1.1997914441266078E-2"/>
                  <c:y val="1.01012089397916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1C3-4F40-A89C-767B6D05E3F0}"/>
                </c:ext>
              </c:extLst>
            </c:dLbl>
            <c:dLbl>
              <c:idx val="4"/>
              <c:layout>
                <c:manualLayout>
                  <c:x val="7.198748664759665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1C3-4F40-A89C-767B6D05E3F0}"/>
                </c:ext>
              </c:extLst>
            </c:dLbl>
            <c:dLbl>
              <c:idx val="5"/>
              <c:layout>
                <c:manualLayout>
                  <c:x val="9.5983315530128854E-3"/>
                  <c:y val="7.5757575757576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1C3-4F40-A89C-767B6D05E3F0}"/>
                </c:ext>
              </c:extLst>
            </c:dLbl>
            <c:dLbl>
              <c:idx val="6"/>
              <c:layout>
                <c:manualLayout>
                  <c:x val="1.0798122997139495E-2"/>
                  <c:y val="1.010101010101010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C00000"/>
                        </a:solidFill>
                      </a:rPr>
                      <a:t>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C3-4F40-A89C-767B6D05E3F0}"/>
                </c:ext>
              </c:extLst>
            </c:dLbl>
            <c:dLbl>
              <c:idx val="7"/>
              <c:layout>
                <c:manualLayout>
                  <c:x val="1.0858868343483853E-2"/>
                  <c:y val="1.3457011055436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C3-4F40-A89C-767B6D05E3F0}"/>
                </c:ext>
              </c:extLst>
            </c:dLbl>
            <c:dLbl>
              <c:idx val="8"/>
              <c:layout>
                <c:manualLayout>
                  <c:x val="1.2968328434499831E-2"/>
                  <c:y val="1.845243776346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C3-4F40-A89C-767B6D05E3F0}"/>
                </c:ext>
              </c:extLst>
            </c:dLbl>
            <c:dLbl>
              <c:idx val="9"/>
              <c:layout>
                <c:manualLayout>
                  <c:x val="1.3219150976559381E-2"/>
                  <c:y val="9.9377634613855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C3-4F40-A89C-767B6D05E3F0}"/>
                </c:ext>
              </c:extLst>
            </c:dLbl>
            <c:dLbl>
              <c:idx val="10"/>
              <c:layout>
                <c:manualLayout>
                  <c:x val="7.74824226461336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C3-4F40-A89C-767B6D05E3F0}"/>
                </c:ext>
              </c:extLst>
            </c:dLbl>
            <c:dLbl>
              <c:idx val="11"/>
              <c:layout>
                <c:manualLayout>
                  <c:x val="1.10689175208762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1C3-4F40-A89C-767B6D05E3F0}"/>
                </c:ext>
              </c:extLst>
            </c:dLbl>
            <c:dLbl>
              <c:idx val="12"/>
              <c:layout>
                <c:manualLayout>
                  <c:x val="8.85513401670099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1C3-4F40-A89C-767B6D05E3F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6"/>
                <c:pt idx="0">
                  <c:v>Никаких</c:v>
                </c:pt>
                <c:pt idx="1">
                  <c:v>Другое</c:v>
                </c:pt>
                <c:pt idx="2">
                  <c:v>Не пользуюсь</c:v>
                </c:pt>
                <c:pt idx="3">
                  <c:v>Технические трудности</c:v>
                </c:pt>
                <c:pt idx="4">
                  <c:v>Нет доступа</c:v>
                </c:pt>
                <c:pt idx="5">
                  <c:v>Предпочитаю печатные издания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</c:v>
                </c:pt>
                <c:pt idx="1">
                  <c:v>11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C3-4F40-A89C-767B6D05E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shape val="box"/>
        <c:axId val="212004864"/>
        <c:axId val="167033088"/>
        <c:axId val="0"/>
      </c:bar3DChart>
      <c:valAx>
        <c:axId val="1670330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2004864"/>
        <c:crosses val="autoZero"/>
        <c:crossBetween val="between"/>
      </c:valAx>
      <c:catAx>
        <c:axId val="212004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00" baseline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67033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468-1324-45E7-9540-41948798C66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092-9994-4E84-AE8E-4A1A27F8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1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468-1324-45E7-9540-41948798C66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092-9994-4E84-AE8E-4A1A27F8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3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468-1324-45E7-9540-41948798C66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092-9994-4E84-AE8E-4A1A27F8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468-1324-45E7-9540-41948798C66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092-9994-4E84-AE8E-4A1A27F8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5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468-1324-45E7-9540-41948798C66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092-9994-4E84-AE8E-4A1A27F8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468-1324-45E7-9540-41948798C66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092-9994-4E84-AE8E-4A1A27F8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2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468-1324-45E7-9540-41948798C66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092-9994-4E84-AE8E-4A1A27F8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0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468-1324-45E7-9540-41948798C66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092-9994-4E84-AE8E-4A1A27F8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6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468-1324-45E7-9540-41948798C66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092-9994-4E84-AE8E-4A1A27F8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3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468-1324-45E7-9540-41948798C66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092-9994-4E84-AE8E-4A1A27F8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3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468-1324-45E7-9540-41948798C66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092-9994-4E84-AE8E-4A1A27F8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9468-1324-45E7-9540-41948798C66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9C092-9994-4E84-AE8E-4A1A27F8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3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12/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16" y="0"/>
            <a:ext cx="9309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oyoomoney.ru/wp-content/uploads/img/1000x0/9586e903ce39f2d419897f6a065e4d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61184"/>
            <a:ext cx="5920907" cy="30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8270" y="3789040"/>
            <a:ext cx="75243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7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 анкетирования. Востребованность в периодических изданиях научно-педагогического состава и сотрудников </a:t>
            </a:r>
            <a:r>
              <a:rPr lang="ru-RU" sz="3600" b="1" dirty="0" err="1">
                <a:ln w="11430"/>
                <a:solidFill>
                  <a:srgbClr val="7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КемГМУ</a:t>
            </a:r>
            <a:endParaRPr lang="ru-RU" sz="3600" b="1" dirty="0">
              <a:ln w="11430"/>
              <a:solidFill>
                <a:srgbClr val="74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7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12/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8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810725"/>
              </p:ext>
            </p:extLst>
          </p:nvPr>
        </p:nvGraphicFramePr>
        <p:xfrm>
          <a:off x="135578" y="1484784"/>
          <a:ext cx="89644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8" y="188640"/>
            <a:ext cx="8537982" cy="11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94" y="3140969"/>
            <a:ext cx="2667681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12/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2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2" y="188640"/>
            <a:ext cx="884498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3" y="975270"/>
            <a:ext cx="8019074" cy="575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99" y="1628801"/>
            <a:ext cx="1635552" cy="10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36" y="5412636"/>
            <a:ext cx="1326147" cy="132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2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12/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8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kartinkived.ru/wp-content/uploads/2021/06/78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6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12/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88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260648"/>
            <a:ext cx="8640960" cy="62646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b="1" dirty="0" smtClean="0">
                <a:solidFill>
                  <a:srgbClr val="00504E"/>
                </a:solidFill>
              </a:rPr>
              <a:t>В тестировании приняли участие 29 кафедр из 44, а также ЦНИЛ. Наибольшую активность </a:t>
            </a:r>
            <a:r>
              <a:rPr lang="ru-RU" sz="3100" b="1" dirty="0">
                <a:solidFill>
                  <a:srgbClr val="00504E"/>
                </a:solidFill>
              </a:rPr>
              <a:t>в </a:t>
            </a:r>
            <a:r>
              <a:rPr lang="ru-RU" sz="3100" b="1" dirty="0" smtClean="0">
                <a:solidFill>
                  <a:srgbClr val="00504E"/>
                </a:solidFill>
              </a:rPr>
              <a:t>анкетировании проявили следующие кафедры :</a:t>
            </a:r>
          </a:p>
          <a:p>
            <a:r>
              <a:rPr lang="ru-RU" sz="3100" b="1" dirty="0" smtClean="0">
                <a:solidFill>
                  <a:srgbClr val="006F6C"/>
                </a:solidFill>
              </a:rPr>
              <a:t>-эпидемиологии, инфекционных болезней и дерматовенерологии-5</a:t>
            </a:r>
          </a:p>
          <a:p>
            <a:r>
              <a:rPr lang="ru-RU" sz="3100" b="1" dirty="0" smtClean="0">
                <a:solidFill>
                  <a:srgbClr val="006F6C"/>
                </a:solidFill>
              </a:rPr>
              <a:t>-молекулярной и клеточной биологии-3</a:t>
            </a:r>
          </a:p>
          <a:p>
            <a:r>
              <a:rPr lang="ru-RU" sz="3100" b="1" dirty="0" smtClean="0">
                <a:solidFill>
                  <a:srgbClr val="006F6C"/>
                </a:solidFill>
              </a:rPr>
              <a:t>-нормальной физиологии им. профессора</a:t>
            </a:r>
          </a:p>
          <a:p>
            <a:r>
              <a:rPr lang="ru-RU" sz="3100" b="1" dirty="0" smtClean="0">
                <a:solidFill>
                  <a:srgbClr val="006F6C"/>
                </a:solidFill>
              </a:rPr>
              <a:t>Н.А. Барабараш-3</a:t>
            </a:r>
          </a:p>
          <a:p>
            <a:r>
              <a:rPr lang="ru-RU" sz="3100" b="1" dirty="0" smtClean="0">
                <a:solidFill>
                  <a:srgbClr val="006F6C"/>
                </a:solidFill>
              </a:rPr>
              <a:t>-педиатрии и неонатологии-3</a:t>
            </a:r>
          </a:p>
          <a:p>
            <a:r>
              <a:rPr lang="ru-RU" sz="3100" b="1" dirty="0" smtClean="0">
                <a:solidFill>
                  <a:srgbClr val="006F6C"/>
                </a:solidFill>
              </a:rPr>
              <a:t>-терапевтической стоматологии-3</a:t>
            </a:r>
            <a:endParaRPr lang="ru-RU" sz="3900" b="1" dirty="0">
              <a:solidFill>
                <a:srgbClr val="006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12/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88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4" y="1340768"/>
            <a:ext cx="857769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1584176" cy="1515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https://kartinkin.net/uploads/posts/2022-03/1647037192_7-kartinkin-net-p-kartinki-po-meditsine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sciencebasedmedicine.org/wp-content/uploads/2021/11/Medical-Journal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59" y="3682980"/>
            <a:ext cx="1652272" cy="16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00514"/>
            <a:ext cx="1128317" cy="111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3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12/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88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7" y="1092116"/>
            <a:ext cx="875949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59" y="3573016"/>
            <a:ext cx="3024336" cy="1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4" y="2276872"/>
            <a:ext cx="1656184" cy="153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12/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88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6" y="574842"/>
            <a:ext cx="8208912" cy="614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4361"/>
            <a:ext cx="9206832" cy="432048"/>
          </a:xfrm>
        </p:spPr>
        <p:txBody>
          <a:bodyPr>
            <a:noAutofit/>
          </a:bodyPr>
          <a:lstStyle/>
          <a:p>
            <a:r>
              <a:rPr lang="ru-RU" sz="1500" b="1" dirty="0" smtClean="0">
                <a:solidFill>
                  <a:srgbClr val="740000"/>
                </a:solidFill>
                <a:latin typeface="Bahnschrift Light" panose="020B0502040204020203" pitchFamily="34" charset="0"/>
              </a:rPr>
              <a:t>Наименование научных периодических изданий используемые в профессиональной деятельности</a:t>
            </a:r>
            <a:endParaRPr lang="ru-RU" sz="1500" b="1" dirty="0">
              <a:solidFill>
                <a:srgbClr val="74000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6" name="Picture 2" descr="https://avatars.mds.yandex.net/i?id=499e152786b4f0738f73194ceb2568387a8623e8-7149282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43" y="4509120"/>
            <a:ext cx="1278207" cy="117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12/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67" y="-19836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2" y="1100855"/>
            <a:ext cx="8532440" cy="420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23" y="1628800"/>
            <a:ext cx="2304256" cy="1932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677"/>
            <a:ext cx="1825339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2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12/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8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6" y="868878"/>
            <a:ext cx="878848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04" y="3598671"/>
            <a:ext cx="3055340" cy="238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376264" cy="206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12/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8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8" y="430205"/>
            <a:ext cx="8280168" cy="599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2880320" cy="28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1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12/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8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0" y="764704"/>
            <a:ext cx="859254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8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76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Bahnschrift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 Пирогова</dc:creator>
  <cp:lastModifiedBy>Пользователь</cp:lastModifiedBy>
  <cp:revision>40</cp:revision>
  <dcterms:created xsi:type="dcterms:W3CDTF">2023-01-25T08:28:29Z</dcterms:created>
  <dcterms:modified xsi:type="dcterms:W3CDTF">2023-02-12T12:54:13Z</dcterms:modified>
</cp:coreProperties>
</file>