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"/>
  </p:handoutMasterIdLst>
  <p:sldIdLst>
    <p:sldId id="259" r:id="rId2"/>
  </p:sldIdLst>
  <p:sldSz cx="32918400" cy="43891200"/>
  <p:notesSz cx="6953250" cy="9239250"/>
  <p:embeddedFontLst>
    <p:embeddedFont>
      <p:font typeface="Nunito" charset="0"/>
      <p:regular r:id="rId4"/>
      <p:bold r:id="rId5"/>
      <p:italic r:id="rId6"/>
      <p:boldItalic r:id="rId7"/>
    </p:embeddedFont>
    <p:embeddedFont>
      <p:font typeface="Open Sans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400"/>
    <a:srgbClr val="E6E6E6"/>
    <a:srgbClr val="008000"/>
    <a:srgbClr val="CC0066"/>
    <a:srgbClr val="AEC90F"/>
    <a:srgbClr val="481D65"/>
    <a:srgbClr val="732FA1"/>
    <a:srgbClr val="36A28D"/>
    <a:srgbClr val="0E7C74"/>
    <a:srgbClr val="0660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3658" autoAdjust="0"/>
    <p:restoredTop sz="95320" autoAdjust="0"/>
  </p:normalViewPr>
  <p:slideViewPr>
    <p:cSldViewPr>
      <p:cViewPr varScale="1">
        <p:scale>
          <a:sx n="17" d="100"/>
          <a:sy n="17" d="100"/>
        </p:scale>
        <p:origin x="-3732" y="-180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928688" eaLnBrk="1" hangingPunct="1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570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5" rIns="92910" bIns="4645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B35DA1C9-7D2F-4EB6-8584-7F920F7F95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230458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8" y="13635568"/>
            <a:ext cx="27979688" cy="9406467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24870834"/>
            <a:ext cx="23043356" cy="11218333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EF956-C31B-423F-9C93-C57AE701EB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590242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A1E15-6AED-46BC-81F5-C5109A4406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406934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1" y="1756834"/>
            <a:ext cx="7406878" cy="374523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4" y="1756834"/>
            <a:ext cx="22106334" cy="374523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7DF70-7370-4D7E-939E-D080D3CECF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834028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45445" y="1756833"/>
            <a:ext cx="29627512" cy="731520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45446" y="10240435"/>
            <a:ext cx="14756606" cy="14382752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516352" y="10240435"/>
            <a:ext cx="14756606" cy="14382752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45446" y="24826384"/>
            <a:ext cx="14756606" cy="14382748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516352" y="24826384"/>
            <a:ext cx="14756606" cy="14382748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FAF32-7BBF-41FC-BE50-AC04D21461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9952333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8BB0E-4816-4197-86ED-75A9D9BD94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088215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4589"/>
            <a:ext cx="27980878" cy="871643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3384"/>
            <a:ext cx="27980878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0E17C-8DE1-46D1-823D-12EA4F9C56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6426129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6" y="10240434"/>
            <a:ext cx="14756606" cy="28968700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2" y="10240434"/>
            <a:ext cx="14756606" cy="28968700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6B477-F12B-408A-8C3D-158E8AC2F7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6491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9825571"/>
            <a:ext cx="14544675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3919200"/>
            <a:ext cx="14544675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9825571"/>
            <a:ext cx="14550630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13919200"/>
            <a:ext cx="14550630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70878-09F6-49DC-B2A4-8554C7A3B0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562087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210AA-4845-4729-A711-949165F67A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135555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31A01-B282-4442-A684-39D197F37F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4787032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48367"/>
            <a:ext cx="10829925" cy="7435851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748367"/>
            <a:ext cx="18402300" cy="37458650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9184217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30850-4F6E-4354-88E7-2A03F9491F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923571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9" y="30723424"/>
            <a:ext cx="19751280" cy="3627967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9" y="3922184"/>
            <a:ext cx="19751280" cy="2633345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9" y="34351389"/>
            <a:ext cx="19751280" cy="514984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F418-9E58-4CAE-9E87-1284531D422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822517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238" y="1757363"/>
            <a:ext cx="2962592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238" y="10240963"/>
            <a:ext cx="29625925" cy="289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238" y="39971663"/>
            <a:ext cx="76819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l" defTabSz="2821781" eaLnBrk="1" hangingPunct="1">
              <a:defRPr sz="4275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39971663"/>
            <a:ext cx="104251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2821781" eaLnBrk="1" hangingPunct="1">
              <a:defRPr sz="4275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39971663"/>
            <a:ext cx="76819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2820988" eaLnBrk="1" hangingPunct="1">
              <a:defRPr sz="4200" b="0">
                <a:solidFill>
                  <a:schemeClr val="tx1"/>
                </a:solidFill>
              </a:defRPr>
            </a:lvl1pPr>
          </a:lstStyle>
          <a:p>
            <a:fld id="{9D23C5AD-FA83-4575-9F80-B9BE00F67B8D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031" name="New pictu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05500" y="16776700"/>
            <a:ext cx="3937000" cy="142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New pictur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6900" y="16776700"/>
            <a:ext cx="3937000" cy="142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New pictu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4399200"/>
            <a:ext cx="299847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New shape"/>
          <p:cNvSpPr/>
          <p:nvPr/>
        </p:nvSpPr>
        <p:spPr>
          <a:xfrm>
            <a:off x="146685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sz="4600">
                <a:solidFill>
                  <a:srgbClr val="808080"/>
                </a:solidFill>
              </a:rPr>
              <a:t>Template ID: perceptualpewter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defPPr>
        <a:defRPr kern="1200"/>
      </a:defPPr>
      <a:lvl1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  <a:cs typeface="Arial" charset="0"/>
        </a:defRPr>
      </a:lvl2pPr>
      <a:lvl3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  <a:cs typeface="Arial" charset="0"/>
        </a:defRPr>
      </a:lvl3pPr>
      <a:lvl4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  <a:cs typeface="Arial" charset="0"/>
        </a:defRPr>
      </a:lvl4pPr>
      <a:lvl5pPr algn="ctr" defTabSz="2820988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Arial" pitchFamily="34" charset="0"/>
          <a:cs typeface="Arial" charset="0"/>
        </a:defRPr>
      </a:lvl5pPr>
      <a:lvl6pPr marL="342900" algn="ctr" defTabSz="2821781" rtl="0" fontAlgn="base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6pPr>
      <a:lvl7pPr marL="685800" algn="ctr" defTabSz="2821781" rtl="0" fontAlgn="base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7pPr>
      <a:lvl8pPr marL="1028700" algn="ctr" defTabSz="2821781" rtl="0" fontAlgn="base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8pPr>
      <a:lvl9pPr marL="1371600" algn="ctr" defTabSz="2821781" rtl="0" fontAlgn="base">
        <a:spcBef>
          <a:spcPct val="0"/>
        </a:spcBef>
        <a:spcAft>
          <a:spcPct val="0"/>
        </a:spcAft>
        <a:defRPr sz="1365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057275" indent="-1057275" algn="l" defTabSz="2820988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92350" indent="-881063" algn="l" defTabSz="2820988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  <a:cs typeface="Arial" charset="0"/>
        </a:defRPr>
      </a:lvl2pPr>
      <a:lvl3pPr marL="3525838" indent="-704850" algn="l" defTabSz="2820988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  <a:cs typeface="Arial" charset="0"/>
        </a:defRPr>
      </a:lvl3pPr>
      <a:lvl4pPr marL="4937125" indent="-704850" algn="l" defTabSz="2820988" rtl="0" eaLnBrk="0" fontAlgn="base" hangingPunct="0">
        <a:spcBef>
          <a:spcPct val="20000"/>
        </a:spcBef>
        <a:spcAft>
          <a:spcPct val="0"/>
        </a:spcAft>
        <a:buChar char="–"/>
        <a:defRPr sz="6100">
          <a:solidFill>
            <a:schemeClr val="tx1"/>
          </a:solidFill>
          <a:latin typeface="+mn-lt"/>
          <a:cs typeface="Arial" charset="0"/>
        </a:defRPr>
      </a:lvl4pPr>
      <a:lvl5pPr marL="6348413" indent="-704850" algn="l" defTabSz="2820988" rtl="0" eaLnBrk="0" fontAlgn="base" hangingPunct="0">
        <a:spcBef>
          <a:spcPct val="20000"/>
        </a:spcBef>
        <a:spcAft>
          <a:spcPct val="0"/>
        </a:spcAft>
        <a:buChar char="»"/>
        <a:defRPr sz="6100">
          <a:solidFill>
            <a:schemeClr val="tx1"/>
          </a:solidFill>
          <a:latin typeface="+mn-lt"/>
          <a:cs typeface="Arial" charset="0"/>
        </a:defRPr>
      </a:lvl5pPr>
      <a:lvl6pPr marL="6692504" indent="-706041" algn="l" defTabSz="2821781" rtl="0" fontAlgn="base">
        <a:spcBef>
          <a:spcPct val="20000"/>
        </a:spcBef>
        <a:spcAft>
          <a:spcPct val="0"/>
        </a:spcAft>
        <a:buChar char="»"/>
        <a:defRPr sz="6150">
          <a:solidFill>
            <a:schemeClr val="tx1"/>
          </a:solidFill>
          <a:latin typeface="+mn-lt"/>
        </a:defRPr>
      </a:lvl6pPr>
      <a:lvl7pPr marL="7035404" indent="-706041" algn="l" defTabSz="2821781" rtl="0" fontAlgn="base">
        <a:spcBef>
          <a:spcPct val="20000"/>
        </a:spcBef>
        <a:spcAft>
          <a:spcPct val="0"/>
        </a:spcAft>
        <a:buChar char="»"/>
        <a:defRPr sz="6150">
          <a:solidFill>
            <a:schemeClr val="tx1"/>
          </a:solidFill>
          <a:latin typeface="+mn-lt"/>
        </a:defRPr>
      </a:lvl7pPr>
      <a:lvl8pPr marL="7378304" indent="-706041" algn="l" defTabSz="2821781" rtl="0" fontAlgn="base">
        <a:spcBef>
          <a:spcPct val="20000"/>
        </a:spcBef>
        <a:spcAft>
          <a:spcPct val="0"/>
        </a:spcAft>
        <a:buChar char="»"/>
        <a:defRPr sz="6150">
          <a:solidFill>
            <a:schemeClr val="tx1"/>
          </a:solidFill>
          <a:latin typeface="+mn-lt"/>
        </a:defRPr>
      </a:lvl8pPr>
      <a:lvl9pPr marL="7721204" indent="-706041" algn="l" defTabSz="2821781" rtl="0" fontAlgn="base">
        <a:spcBef>
          <a:spcPct val="20000"/>
        </a:spcBef>
        <a:spcAft>
          <a:spcPct val="0"/>
        </a:spcAft>
        <a:buChar char="»"/>
        <a:defRPr sz="61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8C8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14350" y="473193"/>
            <a:ext cx="31534100" cy="4362333"/>
          </a:xfrm>
          <a:prstGeom prst="roundRect">
            <a:avLst>
              <a:gd name="adj" fmla="val 6990"/>
            </a:avLst>
          </a:prstGeom>
          <a:solidFill>
            <a:srgbClr val="007400"/>
          </a:solidFill>
          <a:ln>
            <a:solidFill>
              <a:schemeClr val="accent6">
                <a:lumMod val="75000"/>
              </a:schemeClr>
            </a:solidFill>
            <a:miter lim="800000"/>
          </a:ln>
        </p:spPr>
        <p:txBody>
          <a:bodyPr/>
          <a:lstStyle>
            <a:defPPr>
              <a:defRPr kern="1200"/>
            </a:defPPr>
          </a:lstStyle>
          <a:p>
            <a:pPr defTabSz="914400" eaLnBrk="1" hangingPunct="1">
              <a:defRPr/>
            </a:pPr>
            <a:r>
              <a:rPr lang="ru-RU" sz="6300" kern="1200" dirty="0" smtClean="0">
                <a:solidFill>
                  <a:prstClr val="white"/>
                </a:solidFill>
                <a:latin typeface="Amaranth" panose="02000503050000020004" pitchFamily="2" charset="0"/>
              </a:rPr>
              <a:t>ОЦЕНКА ВЛИЯНИЯ ПОТРЕБЛЕНИЯ НИКОТИНОСОДЕРЖАЩИХ ИЗДЕЛИЙ НА ЗДОРОВЬЕ ПОЛОСТИ РТА </a:t>
            </a:r>
            <a:r>
              <a:rPr lang="en-US" sz="6300" kern="1200" dirty="0" smtClean="0">
                <a:solidFill>
                  <a:prstClr val="white"/>
                </a:solidFill>
                <a:latin typeface="Amaranth" panose="02000503050000020004" pitchFamily="2" charset="0"/>
              </a:rPr>
              <a:t/>
            </a:r>
            <a:br>
              <a:rPr lang="en-US" sz="6300" kern="1200" dirty="0" smtClean="0">
                <a:solidFill>
                  <a:prstClr val="white"/>
                </a:solidFill>
                <a:latin typeface="Amaranth" panose="02000503050000020004" pitchFamily="2" charset="0"/>
              </a:rPr>
            </a:br>
            <a:r>
              <a:rPr lang="ru-RU" sz="4000" b="1" kern="1200" dirty="0" smtClean="0">
                <a:solidFill>
                  <a:prstClr val="white"/>
                </a:solidFill>
                <a:latin typeface="Amaranth" panose="02000503050000020004" pitchFamily="2" charset="0"/>
              </a:rPr>
              <a:t>Овчинников Д.В</a:t>
            </a:r>
            <a:r>
              <a:rPr lang="ru-RU" sz="4000" b="1" kern="1200" dirty="0" smtClean="0">
                <a:solidFill>
                  <a:prstClr val="white"/>
                </a:solidFill>
                <a:latin typeface="Titillium Web" panose="00000500000000000000" pitchFamily="2" charset="0"/>
              </a:rPr>
              <a:t>., гр. 2131</a:t>
            </a:r>
            <a:r>
              <a:rPr lang="en-US" sz="4000" b="1" kern="1200" dirty="0" smtClean="0">
                <a:solidFill>
                  <a:prstClr val="white"/>
                </a:solidFill>
                <a:latin typeface="Titillium Web" panose="00000500000000000000" pitchFamily="2" charset="0"/>
              </a:rPr>
              <a:t/>
            </a:r>
            <a:br>
              <a:rPr lang="en-US" sz="4000" b="1" kern="1200" dirty="0" smtClean="0">
                <a:solidFill>
                  <a:prstClr val="white"/>
                </a:solidFill>
                <a:latin typeface="Titillium Web" panose="00000500000000000000" pitchFamily="2" charset="0"/>
              </a:rPr>
            </a:br>
            <a:r>
              <a:rPr lang="ru-RU" sz="4000" b="1" kern="1200" dirty="0" smtClean="0">
                <a:solidFill>
                  <a:prstClr val="white"/>
                </a:solidFill>
                <a:latin typeface="Titillium Web" panose="00000500000000000000" pitchFamily="2" charset="0"/>
              </a:rPr>
              <a:t>Научный руководитель – д.м.н., профессор </a:t>
            </a:r>
            <a:r>
              <a:rPr lang="ru-RU" sz="4000" b="1" kern="1200" dirty="0" smtClean="0">
                <a:solidFill>
                  <a:prstClr val="white"/>
                </a:solidFill>
                <a:latin typeface="Titillium Web" panose="00000500000000000000" pitchFamily="2" charset="0"/>
              </a:rPr>
              <a:t>кафедры Г</a:t>
            </a:r>
            <a:r>
              <a:rPr lang="ru-RU" sz="4000" b="1" kern="1200" dirty="0" smtClean="0">
                <a:solidFill>
                  <a:prstClr val="white"/>
                </a:solidFill>
                <a:latin typeface="Titillium Web" panose="00000500000000000000" pitchFamily="2" charset="0"/>
              </a:rPr>
              <a:t>. П. </a:t>
            </a:r>
            <a:r>
              <a:rPr lang="ru-RU" sz="4000" b="1" kern="1200" dirty="0" err="1" smtClean="0">
                <a:solidFill>
                  <a:prstClr val="white"/>
                </a:solidFill>
                <a:latin typeface="Titillium Web" panose="00000500000000000000" pitchFamily="2" charset="0"/>
              </a:rPr>
              <a:t>Макшанова</a:t>
            </a:r>
            <a:r>
              <a:rPr lang="ru-RU" sz="4000" b="1" kern="1200" dirty="0" smtClean="0">
                <a:solidFill>
                  <a:prstClr val="white"/>
                </a:solidFill>
                <a:latin typeface="Titillium Web" panose="00000500000000000000" pitchFamily="2" charset="0"/>
              </a:rPr>
              <a:t/>
            </a:r>
            <a:br>
              <a:rPr lang="ru-RU" sz="4000" b="1" kern="1200" dirty="0" smtClean="0">
                <a:solidFill>
                  <a:prstClr val="white"/>
                </a:solidFill>
                <a:latin typeface="Titillium Web" panose="00000500000000000000" pitchFamily="2" charset="0"/>
              </a:rPr>
            </a:br>
            <a:r>
              <a:rPr lang="ru-RU" sz="4000" kern="1200" dirty="0" smtClean="0">
                <a:solidFill>
                  <a:prstClr val="white"/>
                </a:solidFill>
                <a:latin typeface="Titillium Web" panose="00000500000000000000" pitchFamily="2" charset="0"/>
              </a:rPr>
              <a:t>ФГБОУ ВО «Кемеровский государственный медицинский университет», Кемерово, Россия</a:t>
            </a:r>
            <a:br>
              <a:rPr lang="ru-RU" sz="4000" kern="1200" dirty="0" smtClean="0">
                <a:solidFill>
                  <a:prstClr val="white"/>
                </a:solidFill>
                <a:latin typeface="Titillium Web" panose="00000500000000000000" pitchFamily="2" charset="0"/>
              </a:rPr>
            </a:br>
            <a:endParaRPr lang="en-US" sz="3000" i="1" dirty="0">
              <a:noFill/>
            </a:endParaRPr>
          </a:p>
        </p:txBody>
      </p:sp>
      <p:sp>
        <p:nvSpPr>
          <p:cNvPr id="3077" name="Rectangle 167"/>
          <p:cNvSpPr>
            <a:spLocks noChangeArrowheads="1"/>
          </p:cNvSpPr>
          <p:nvPr/>
        </p:nvSpPr>
        <p:spPr bwMode="auto">
          <a:xfrm>
            <a:off x="869950" y="5565775"/>
            <a:ext cx="15055850" cy="914400"/>
          </a:xfrm>
          <a:prstGeom prst="roundRect">
            <a:avLst>
              <a:gd name="adj" fmla="val 16667"/>
            </a:avLst>
          </a:prstGeom>
          <a:solidFill>
            <a:srgbClr val="AEC90F"/>
          </a:solidFill>
          <a:ln>
            <a:noFill/>
          </a:ln>
          <a:extLst/>
        </p:spPr>
        <p:txBody>
          <a:bodyPr wrap="none" lIns="102870" tIns="51435" rIns="102870" bIns="51435" anchor="ctr"/>
          <a:lstStyle>
            <a:lvl1pPr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bg1"/>
                </a:solidFill>
                <a:latin typeface="Nunito" charset="0"/>
              </a:rPr>
              <a:t>Введение</a:t>
            </a:r>
            <a:endParaRPr lang="en-US" altLang="ru-RU" sz="3600">
              <a:solidFill>
                <a:schemeClr val="bg1"/>
              </a:solidFill>
              <a:latin typeface="Nunito" charset="0"/>
            </a:endParaRPr>
          </a:p>
        </p:txBody>
      </p:sp>
      <p:sp>
        <p:nvSpPr>
          <p:cNvPr id="3078" name="Rectangle 167"/>
          <p:cNvSpPr>
            <a:spLocks noChangeArrowheads="1"/>
          </p:cNvSpPr>
          <p:nvPr/>
        </p:nvSpPr>
        <p:spPr bwMode="auto">
          <a:xfrm>
            <a:off x="735012" y="18285432"/>
            <a:ext cx="15057437" cy="914400"/>
          </a:xfrm>
          <a:prstGeom prst="roundRect">
            <a:avLst>
              <a:gd name="adj" fmla="val 16667"/>
            </a:avLst>
          </a:prstGeom>
          <a:solidFill>
            <a:srgbClr val="AEC90F"/>
          </a:solidFill>
          <a:ln>
            <a:noFill/>
          </a:ln>
          <a:extLst/>
        </p:spPr>
        <p:txBody>
          <a:bodyPr wrap="none" lIns="102870" tIns="51435" rIns="102870" bIns="51435" anchor="ctr"/>
          <a:lstStyle>
            <a:lvl1pPr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chemeClr val="bg1"/>
                </a:solidFill>
                <a:latin typeface="Nunito" charset="0"/>
              </a:rPr>
              <a:t>Материалы и методы исследования</a:t>
            </a:r>
            <a:endParaRPr lang="en-US" altLang="ru-RU" sz="3600" dirty="0">
              <a:solidFill>
                <a:schemeClr val="bg1"/>
              </a:solidFill>
              <a:latin typeface="Nunito" charset="0"/>
            </a:endParaRPr>
          </a:p>
        </p:txBody>
      </p:sp>
      <p:sp>
        <p:nvSpPr>
          <p:cNvPr id="3079" name="Rectangle 167"/>
          <p:cNvSpPr>
            <a:spLocks noChangeArrowheads="1"/>
          </p:cNvSpPr>
          <p:nvPr/>
        </p:nvSpPr>
        <p:spPr bwMode="auto">
          <a:xfrm>
            <a:off x="17091025" y="31684620"/>
            <a:ext cx="15055850" cy="914400"/>
          </a:xfrm>
          <a:prstGeom prst="roundRect">
            <a:avLst>
              <a:gd name="adj" fmla="val 16667"/>
            </a:avLst>
          </a:prstGeom>
          <a:solidFill>
            <a:srgbClr val="AEC90F"/>
          </a:solidFill>
          <a:ln>
            <a:noFill/>
          </a:ln>
          <a:extLst/>
        </p:spPr>
        <p:txBody>
          <a:bodyPr wrap="none" lIns="102870" tIns="51435" rIns="102870" bIns="51435" anchor="ctr"/>
          <a:lstStyle>
            <a:lvl1pPr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bg1"/>
                </a:solidFill>
                <a:latin typeface="Nunito" charset="0"/>
              </a:rPr>
              <a:t>Выводы</a:t>
            </a:r>
            <a:endParaRPr lang="en-US" altLang="ru-RU" sz="3600">
              <a:solidFill>
                <a:schemeClr val="bg1"/>
              </a:solidFill>
              <a:latin typeface="Nunito" charset="0"/>
            </a:endParaRPr>
          </a:p>
        </p:txBody>
      </p:sp>
      <p:sp>
        <p:nvSpPr>
          <p:cNvPr id="3080" name="Rectangle 167"/>
          <p:cNvSpPr>
            <a:spLocks noChangeArrowheads="1"/>
          </p:cNvSpPr>
          <p:nvPr/>
        </p:nvSpPr>
        <p:spPr bwMode="auto">
          <a:xfrm>
            <a:off x="16977677" y="36445518"/>
            <a:ext cx="15055850" cy="914400"/>
          </a:xfrm>
          <a:prstGeom prst="roundRect">
            <a:avLst>
              <a:gd name="adj" fmla="val 16667"/>
            </a:avLst>
          </a:prstGeom>
          <a:solidFill>
            <a:srgbClr val="AEC90F"/>
          </a:solidFill>
          <a:ln>
            <a:noFill/>
          </a:ln>
          <a:extLst/>
        </p:spPr>
        <p:txBody>
          <a:bodyPr wrap="none" lIns="102870" tIns="51435" rIns="102870" bIns="51435" anchor="ctr"/>
          <a:lstStyle>
            <a:lvl1pPr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chemeClr val="bg1"/>
                </a:solidFill>
                <a:latin typeface="Nunito" charset="0"/>
              </a:rPr>
              <a:t>Список литературы</a:t>
            </a:r>
            <a:endParaRPr lang="en-US" altLang="ru-RU" sz="3600" dirty="0">
              <a:solidFill>
                <a:schemeClr val="bg1"/>
              </a:solidFill>
              <a:latin typeface="Nunito" charset="0"/>
            </a:endParaRPr>
          </a:p>
        </p:txBody>
      </p:sp>
      <p:sp>
        <p:nvSpPr>
          <p:cNvPr id="48" name="TextBox 47">
            <a:extLst/>
          </p:cNvPr>
          <p:cNvSpPr txBox="1"/>
          <p:nvPr/>
        </p:nvSpPr>
        <p:spPr>
          <a:xfrm>
            <a:off x="735013" y="6667500"/>
            <a:ext cx="15057437" cy="83452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 b="0" dirty="0">
                <a:solidFill>
                  <a:schemeClr val="tx1"/>
                </a:solidFill>
              </a:rPr>
              <a:t>          Актуальность исследования заключается в том, что использование табака и никотиновых продуктов остается одной из главных причин смертности и заболеваемости во всем мире. При этом, негативные последствия употребления табака и никотиновых продуктов на здоровье полости рта и организма в целом являются многогранными и могут проявляться в виде различных заболеваний</a:t>
            </a:r>
            <a:r>
              <a:rPr lang="ru-RU" altLang="ru-RU" sz="2000" b="0" dirty="0" smtClean="0">
                <a:solidFill>
                  <a:schemeClr val="tx1"/>
                </a:solidFill>
              </a:rPr>
              <a:t>.</a:t>
            </a:r>
            <a:endParaRPr lang="ru-RU" altLang="ru-RU" sz="2000" b="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 b="0" dirty="0">
                <a:solidFill>
                  <a:schemeClr val="tx1"/>
                </a:solidFill>
              </a:rPr>
              <a:t>Помимо традиционных форм табака, таких как сигареты и сигары, на рынке появляются новые продукты, содержащие никотин, такие как электронные сигареты, нагреваемый табак и бездымный табак. Эти продукты могут иметь различные формы и способы употребления, но все они содержат никотин, который является основным веществом, вызывающим зависимость и оказывающим негативное воздействие на здоровье человека.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 b="0" dirty="0" smtClean="0">
                <a:solidFill>
                  <a:schemeClr val="tx1"/>
                </a:solidFill>
              </a:rPr>
              <a:t>При </a:t>
            </a:r>
            <a:r>
              <a:rPr lang="ru-RU" altLang="ru-RU" sz="2000" b="0" dirty="0">
                <a:solidFill>
                  <a:schemeClr val="tx1"/>
                </a:solidFill>
              </a:rPr>
              <a:t>этом, негативные последствия употребления табака и никотиновых продуктов на здоровье полости рта могут проявляться в виде различных заболеваний, таких как кариес, пародонтит, гингивит и рак полости рта. Кроме того, употребление табака может приводить к снижению общего иммунитета организма, что увеличивает риск развития инфекционных заболеваний полости рта</a:t>
            </a:r>
            <a:r>
              <a:rPr lang="ru-RU" altLang="ru-RU" sz="2000" b="0" dirty="0" smtClean="0">
                <a:solidFill>
                  <a:schemeClr val="tx1"/>
                </a:solidFill>
              </a:rPr>
              <a:t>.</a:t>
            </a:r>
            <a:endParaRPr lang="ru-RU" altLang="ru-RU" sz="2000" b="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 b="0" dirty="0">
                <a:solidFill>
                  <a:schemeClr val="tx1"/>
                </a:solidFill>
              </a:rPr>
              <a:t>Таким образом, практикующим стоматологам необходимо иметь обширные знания о влиянии табака и никотиновых продуктов на здоровье полости рта и организма в целом, чтобы давать пациентам правильные рекомендации по профилактике и лечению заболеваний полости рта, связанных с употреблением табака. В связи с этим, проведение научных исследований в данной области имеет большое значение для повышения квалификации стоматологов и улучшения качества стоматологической помощи пациентам.</a:t>
            </a:r>
            <a:endParaRPr lang="en-US" altLang="ru-RU" sz="2000" b="0" dirty="0">
              <a:solidFill>
                <a:schemeClr val="tx1"/>
              </a:solidFill>
            </a:endParaRPr>
          </a:p>
        </p:txBody>
      </p:sp>
      <p:sp>
        <p:nvSpPr>
          <p:cNvPr id="306" name="TextBox 305">
            <a:extLst/>
          </p:cNvPr>
          <p:cNvSpPr txBox="1"/>
          <p:nvPr/>
        </p:nvSpPr>
        <p:spPr>
          <a:xfrm>
            <a:off x="16992600" y="33077814"/>
            <a:ext cx="15055850" cy="284693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>
                <a:solidFill>
                  <a:schemeClr val="tx1"/>
                </a:solidFill>
              </a:rPr>
              <a:t>Большое количество исследований говорит о комплексном негативном воздействии, которое оказывают </a:t>
            </a:r>
            <a:r>
              <a:rPr lang="ru-RU" sz="2000" b="0" dirty="0" err="1" smtClean="0">
                <a:solidFill>
                  <a:schemeClr val="tx1"/>
                </a:solidFill>
              </a:rPr>
              <a:t>никотинсодержащие</a:t>
            </a:r>
            <a:r>
              <a:rPr lang="ru-RU" sz="2000" b="0" dirty="0" smtClean="0">
                <a:solidFill>
                  <a:schemeClr val="tx1"/>
                </a:solidFill>
              </a:rPr>
              <a:t> изделия на здоровье полости рта и организм в целом. Это сказывается не только на общем самочувствии пациента, но и непосредственно на самом процессе оказания стоматологической помощи. Поэтому профилактика курения и потребления других </a:t>
            </a:r>
            <a:r>
              <a:rPr lang="ru-RU" sz="2000" b="0" dirty="0" err="1" smtClean="0">
                <a:solidFill>
                  <a:schemeClr val="tx1"/>
                </a:solidFill>
              </a:rPr>
              <a:t>никотинсодержащих</a:t>
            </a:r>
            <a:r>
              <a:rPr lang="ru-RU" sz="2000" b="0" dirty="0" smtClean="0">
                <a:solidFill>
                  <a:schemeClr val="tx1"/>
                </a:solidFill>
              </a:rPr>
              <a:t> изделий является важной задачей в работе врача-стоматолога.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2000" b="0" dirty="0">
              <a:solidFill>
                <a:schemeClr val="tx1"/>
              </a:solidFill>
            </a:endParaRPr>
          </a:p>
          <a:p>
            <a:pPr algn="l" eaLnBrk="1" hangingPunct="1"/>
            <a:endParaRPr lang="ru-RU" altLang="ru-RU" sz="2400" b="0" dirty="0">
              <a:solidFill>
                <a:schemeClr val="tx1"/>
              </a:solidFill>
              <a:latin typeface="Open Sans" charset="0"/>
            </a:endParaRPr>
          </a:p>
        </p:txBody>
      </p:sp>
      <p:sp>
        <p:nvSpPr>
          <p:cNvPr id="3087" name="Rectangle 167"/>
          <p:cNvSpPr>
            <a:spLocks noChangeArrowheads="1"/>
          </p:cNvSpPr>
          <p:nvPr/>
        </p:nvSpPr>
        <p:spPr bwMode="auto">
          <a:xfrm>
            <a:off x="773113" y="15808577"/>
            <a:ext cx="15057437" cy="914400"/>
          </a:xfrm>
          <a:prstGeom prst="roundRect">
            <a:avLst>
              <a:gd name="adj" fmla="val 16667"/>
            </a:avLst>
          </a:prstGeom>
          <a:solidFill>
            <a:srgbClr val="AEC90F"/>
          </a:solidFill>
          <a:ln>
            <a:noFill/>
          </a:ln>
          <a:extLst/>
        </p:spPr>
        <p:txBody>
          <a:bodyPr wrap="none" lIns="102870" tIns="51435" rIns="102870" bIns="51435" anchor="ctr"/>
          <a:lstStyle>
            <a:lvl1pPr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bg1"/>
                </a:solidFill>
                <a:latin typeface="Nunito" charset="0"/>
              </a:rPr>
              <a:t>Цель исследования</a:t>
            </a:r>
            <a:endParaRPr lang="en-US" altLang="ru-RU" sz="3600">
              <a:solidFill>
                <a:schemeClr val="bg1"/>
              </a:solidFill>
              <a:latin typeface="Nunito" charset="0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773112" y="19574916"/>
            <a:ext cx="147970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</a:rPr>
              <a:t>Основным </a:t>
            </a:r>
            <a:r>
              <a:rPr lang="ru-RU" sz="2000" b="0" dirty="0">
                <a:solidFill>
                  <a:schemeClr val="tx1"/>
                </a:solidFill>
              </a:rPr>
              <a:t>для данного исследования является описательный метод, включающий приёмы анализа, наблюдения и абстрагирования. В качестве материалов исследования были изучены научные статьи и книги.</a:t>
            </a:r>
          </a:p>
          <a:p>
            <a:pPr algn="just" eaLnBrk="1" hangingPunct="1">
              <a:lnSpc>
                <a:spcPct val="150000"/>
              </a:lnSpc>
            </a:pPr>
            <a:endParaRPr lang="en-US" altLang="ru-RU" sz="2000" b="0" dirty="0">
              <a:solidFill>
                <a:schemeClr val="tx1"/>
              </a:solidFill>
            </a:endParaRPr>
          </a:p>
        </p:txBody>
      </p:sp>
      <p:sp>
        <p:nvSpPr>
          <p:cNvPr id="3090" name="Rectangle 167"/>
          <p:cNvSpPr>
            <a:spLocks noChangeArrowheads="1"/>
          </p:cNvSpPr>
          <p:nvPr/>
        </p:nvSpPr>
        <p:spPr bwMode="auto">
          <a:xfrm>
            <a:off x="774700" y="21435444"/>
            <a:ext cx="15055850" cy="914400"/>
          </a:xfrm>
          <a:prstGeom prst="roundRect">
            <a:avLst>
              <a:gd name="adj" fmla="val 16667"/>
            </a:avLst>
          </a:prstGeom>
          <a:solidFill>
            <a:srgbClr val="AEC90F"/>
          </a:solidFill>
          <a:ln>
            <a:noFill/>
          </a:ln>
          <a:extLst/>
        </p:spPr>
        <p:txBody>
          <a:bodyPr wrap="none" lIns="102870" tIns="51435" rIns="102870" bIns="51435" anchor="ctr"/>
          <a:lstStyle>
            <a:lvl1pPr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 defTabSz="2820988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defTabSz="2820988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dirty="0" smtClean="0">
                <a:solidFill>
                  <a:schemeClr val="bg1"/>
                </a:solidFill>
                <a:latin typeface="Nunito" charset="0"/>
              </a:rPr>
              <a:t>Результаты</a:t>
            </a:r>
            <a:endParaRPr lang="en-US" altLang="ru-RU" sz="3600" dirty="0">
              <a:solidFill>
                <a:schemeClr val="bg1"/>
              </a:solidFill>
              <a:latin typeface="Nunito" charset="0"/>
            </a:endParaRPr>
          </a:p>
        </p:txBody>
      </p:sp>
      <p:sp>
        <p:nvSpPr>
          <p:cNvPr id="26" name="TextBox 19">
            <a:extLst/>
          </p:cNvPr>
          <p:cNvSpPr txBox="1">
            <a:spLocks noChangeArrowheads="1"/>
          </p:cNvSpPr>
          <p:nvPr/>
        </p:nvSpPr>
        <p:spPr bwMode="auto">
          <a:xfrm>
            <a:off x="735012" y="22662009"/>
            <a:ext cx="15055850" cy="28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2" rIns="68564" bIns="34282">
            <a:spAutoFit/>
          </a:bodyPr>
          <a:lstStyle>
            <a:lvl1pPr>
              <a:spcBef>
                <a:spcPct val="20000"/>
              </a:spcBef>
              <a:buChar char="•"/>
              <a:defRPr sz="9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292350" indent="-88106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000" b="0" dirty="0"/>
              <a:t>В научной работе были проведены исследования, которые указывают на комплексное негативное воздействие </a:t>
            </a:r>
            <a:r>
              <a:rPr lang="ru-RU" altLang="ru-RU" sz="2000" b="0" dirty="0" err="1"/>
              <a:t>никотинсодержащих</a:t>
            </a:r>
            <a:r>
              <a:rPr lang="ru-RU" altLang="ru-RU" sz="2000" b="0" dirty="0"/>
              <a:t> изделий на здоровье полости рта и организма в целом. Этот факт оказывает влияние не только на общее самочувствие пациента, но и непосредственно на процесс стоматологической </a:t>
            </a:r>
            <a:r>
              <a:rPr lang="ru-RU" altLang="ru-RU" sz="2000" b="0" dirty="0" smtClean="0"/>
              <a:t>помощи.</a:t>
            </a:r>
          </a:p>
          <a:p>
            <a:pPr lvl="0">
              <a:buNone/>
            </a:pPr>
            <a:endParaRPr lang="ru-RU" altLang="ru-RU" sz="2000" b="0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000" b="0" dirty="0"/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000" b="0" dirty="0"/>
          </a:p>
        </p:txBody>
      </p:sp>
      <p:sp>
        <p:nvSpPr>
          <p:cNvPr id="28" name="TextBox 27">
            <a:extLst/>
          </p:cNvPr>
          <p:cNvSpPr txBox="1"/>
          <p:nvPr/>
        </p:nvSpPr>
        <p:spPr>
          <a:xfrm>
            <a:off x="17206912" y="25468190"/>
            <a:ext cx="15055850" cy="580614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 b="0" dirty="0" smtClean="0">
                <a:solidFill>
                  <a:schemeClr val="tx1"/>
                </a:solidFill>
              </a:rPr>
              <a:t>Необходимо применять активные меры </a:t>
            </a:r>
            <a:r>
              <a:rPr lang="ru-RU" altLang="ru-RU" sz="2000" b="0" dirty="0">
                <a:solidFill>
                  <a:schemeClr val="tx1"/>
                </a:solidFill>
              </a:rPr>
              <a:t>по предупреждению и снижению употребления </a:t>
            </a:r>
            <a:r>
              <a:rPr lang="ru-RU" altLang="ru-RU" sz="2000" b="0" dirty="0" err="1">
                <a:solidFill>
                  <a:schemeClr val="tx1"/>
                </a:solidFill>
              </a:rPr>
              <a:t>никотинсодержащих</a:t>
            </a:r>
            <a:r>
              <a:rPr lang="ru-RU" altLang="ru-RU" sz="2000" b="0" dirty="0">
                <a:solidFill>
                  <a:schemeClr val="tx1"/>
                </a:solidFill>
              </a:rPr>
              <a:t> изделий, так как это способствует улучшению общего здоровья полости рта и способности оказывать эффективную стоматологическую помощь. Предоставление пациентам информации о вреде </a:t>
            </a:r>
            <a:r>
              <a:rPr lang="ru-RU" altLang="ru-RU" sz="2000" b="0" dirty="0" err="1">
                <a:solidFill>
                  <a:schemeClr val="tx1"/>
                </a:solidFill>
              </a:rPr>
              <a:t>никотинсодержащих</a:t>
            </a:r>
            <a:r>
              <a:rPr lang="ru-RU" altLang="ru-RU" sz="2000" b="0" dirty="0">
                <a:solidFill>
                  <a:schemeClr val="tx1"/>
                </a:solidFill>
              </a:rPr>
              <a:t> продуктов и их воздействии на здоровье полости рта имеет важное значение. Кроме того, рекомендуется разработка и проведение программ профилактики курения и помощи пациентам, желающим избавиться от зависимости от никотина.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 b="0" dirty="0" smtClean="0">
                <a:solidFill>
                  <a:schemeClr val="tx1"/>
                </a:solidFill>
              </a:rPr>
              <a:t>Данная </a:t>
            </a:r>
            <a:r>
              <a:rPr lang="ru-RU" altLang="ru-RU" sz="2000" b="0" dirty="0">
                <a:solidFill>
                  <a:schemeClr val="tx1"/>
                </a:solidFill>
              </a:rPr>
              <a:t>научная работа подчеркивает значимость осведомленности стоматологов о негативных последствиях употребления </a:t>
            </a:r>
            <a:r>
              <a:rPr lang="ru-RU" altLang="ru-RU" sz="2000" b="0" dirty="0" err="1">
                <a:solidFill>
                  <a:schemeClr val="tx1"/>
                </a:solidFill>
              </a:rPr>
              <a:t>никотинсодержащих</a:t>
            </a:r>
            <a:r>
              <a:rPr lang="ru-RU" altLang="ru-RU" sz="2000" b="0" dirty="0">
                <a:solidFill>
                  <a:schemeClr val="tx1"/>
                </a:solidFill>
              </a:rPr>
              <a:t> изделий. Докторам-стоматологам рекомендуется включать в свою работу элементы профилактики и </a:t>
            </a:r>
            <a:r>
              <a:rPr lang="ru-RU" altLang="ru-RU" sz="2000" b="0" dirty="0" smtClean="0">
                <a:solidFill>
                  <a:schemeClr val="tx1"/>
                </a:solidFill>
              </a:rPr>
              <a:t>лечение табачной </a:t>
            </a:r>
            <a:r>
              <a:rPr lang="ru-RU" altLang="ru-RU" sz="2000" b="0" dirty="0">
                <a:solidFill>
                  <a:schemeClr val="tx1"/>
                </a:solidFill>
              </a:rPr>
              <a:t>зависимости, чтобы добиться более эффективных результатов в оказании стоматологической помощи. Последствия использования </a:t>
            </a:r>
            <a:r>
              <a:rPr lang="ru-RU" altLang="ru-RU" sz="2000" b="0" dirty="0" err="1">
                <a:solidFill>
                  <a:schemeClr val="tx1"/>
                </a:solidFill>
              </a:rPr>
              <a:t>никотинсодержащих</a:t>
            </a:r>
            <a:r>
              <a:rPr lang="ru-RU" altLang="ru-RU" sz="2000" b="0" dirty="0">
                <a:solidFill>
                  <a:schemeClr val="tx1"/>
                </a:solidFill>
              </a:rPr>
              <a:t> продуктов могут быть существенно снижены благодаря предупредительным мерам и повышению общественного осознания об этой проблеме. Таким образом, профилактика курения и потребления других </a:t>
            </a:r>
            <a:r>
              <a:rPr lang="ru-RU" altLang="ru-RU" sz="2000" b="0" dirty="0" err="1">
                <a:solidFill>
                  <a:schemeClr val="tx1"/>
                </a:solidFill>
              </a:rPr>
              <a:t>никотинсодержащих</a:t>
            </a:r>
            <a:r>
              <a:rPr lang="ru-RU" altLang="ru-RU" sz="2000" b="0" dirty="0">
                <a:solidFill>
                  <a:schemeClr val="tx1"/>
                </a:solidFill>
              </a:rPr>
              <a:t> изделий является важным аспектом работы врача-стоматолога</a:t>
            </a:r>
            <a:endParaRPr lang="en-US" altLang="ru-RU" sz="2000" b="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ru-RU" sz="2000" b="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/>
          </p:cNvPr>
          <p:cNvSpPr txBox="1"/>
          <p:nvPr/>
        </p:nvSpPr>
        <p:spPr>
          <a:xfrm>
            <a:off x="16992600" y="11491913"/>
            <a:ext cx="15055850" cy="49699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ru-RU" sz="2000" b="0" dirty="0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869950" y="16897410"/>
            <a:ext cx="15057437" cy="5539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1pPr>
            <a:lvl2pPr marL="742950" indent="-28575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2pPr>
            <a:lvl3pPr marL="11430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3pPr>
            <a:lvl4pPr marL="16002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4pPr>
            <a:lvl5pPr marL="2057400" indent="-228600" algn="ctr"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sz="2000" b="0" dirty="0" smtClean="0">
                <a:solidFill>
                  <a:schemeClr val="tx1"/>
                </a:solidFill>
              </a:rPr>
              <a:t> Изучить </a:t>
            </a:r>
            <a:r>
              <a:rPr lang="ru-RU" sz="2000" b="0" dirty="0">
                <a:solidFill>
                  <a:schemeClr val="tx1"/>
                </a:solidFill>
              </a:rPr>
              <a:t>влияние табака и другой </a:t>
            </a:r>
            <a:r>
              <a:rPr lang="ru-RU" sz="2000" b="0" dirty="0" err="1">
                <a:solidFill>
                  <a:schemeClr val="tx1"/>
                </a:solidFill>
              </a:rPr>
              <a:t>никотинсодержащей</a:t>
            </a:r>
            <a:r>
              <a:rPr lang="ru-RU" sz="2000" b="0" dirty="0">
                <a:solidFill>
                  <a:schemeClr val="tx1"/>
                </a:solidFill>
              </a:rPr>
              <a:t> продукции на здоровье полости рта.</a:t>
            </a:r>
            <a:endParaRPr lang="en-US" altLang="ru-RU" sz="2000" b="0" dirty="0">
              <a:solidFill>
                <a:schemeClr val="tx1"/>
              </a:solidFill>
            </a:endParaRPr>
          </a:p>
        </p:txBody>
      </p:sp>
      <p:sp>
        <p:nvSpPr>
          <p:cNvPr id="34" name="TextBox 19">
            <a:extLst/>
          </p:cNvPr>
          <p:cNvSpPr txBox="1">
            <a:spLocks noChangeArrowheads="1"/>
          </p:cNvSpPr>
          <p:nvPr/>
        </p:nvSpPr>
        <p:spPr bwMode="auto">
          <a:xfrm>
            <a:off x="869950" y="34799588"/>
            <a:ext cx="15055850" cy="4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2" rIns="68564" bIns="34282">
            <a:spAutoFit/>
          </a:bodyPr>
          <a:lstStyle>
            <a:lvl1pPr>
              <a:spcBef>
                <a:spcPct val="20000"/>
              </a:spcBef>
              <a:buChar char="•"/>
              <a:defRPr sz="9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292350" indent="-88106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0" dirty="0"/>
              <a:t> </a:t>
            </a:r>
            <a:r>
              <a:rPr lang="en-US" altLang="ru-RU" sz="2000" b="0" dirty="0"/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012" y="24503377"/>
            <a:ext cx="150558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altLang="ru-RU" sz="2800" dirty="0">
                <a:solidFill>
                  <a:srgbClr val="007400"/>
                </a:solidFill>
              </a:rPr>
              <a:t> </a:t>
            </a:r>
            <a:r>
              <a:rPr lang="ru-RU" sz="2800" dirty="0" smtClean="0">
                <a:solidFill>
                  <a:srgbClr val="007400"/>
                </a:solidFill>
              </a:rPr>
              <a:t>Сигареты</a:t>
            </a:r>
          </a:p>
          <a:p>
            <a:pPr lvl="0" algn="ctr">
              <a:buNone/>
            </a:pPr>
            <a:endParaRPr lang="ru-RU" sz="2800" dirty="0" smtClean="0">
              <a:solidFill>
                <a:srgbClr val="0074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0" dirty="0" smtClean="0">
                <a:solidFill>
                  <a:schemeClr val="tx1"/>
                </a:solidFill>
              </a:rPr>
              <a:t>Курение </a:t>
            </a:r>
            <a:r>
              <a:rPr lang="ru-RU" sz="2000" b="0" dirty="0">
                <a:solidFill>
                  <a:schemeClr val="tx1"/>
                </a:solidFill>
              </a:rPr>
              <a:t>сигарет повышает риск развития практически всех заболеваний полости рта. Так, помимо заболеваний десен и пародонта курение сигарет вызывает кариес </a:t>
            </a:r>
            <a:r>
              <a:rPr lang="ru-RU" sz="2000" b="0" dirty="0" smtClean="0">
                <a:solidFill>
                  <a:schemeClr val="tx1"/>
                </a:solidFill>
              </a:rPr>
              <a:t>зубов (рисунок 1). </a:t>
            </a:r>
            <a:r>
              <a:rPr lang="ru-RU" sz="2000" b="0" dirty="0">
                <a:solidFill>
                  <a:schemeClr val="tx1"/>
                </a:solidFill>
              </a:rPr>
              <a:t>В качестве возможных механизмов предполагаются изменение </a:t>
            </a:r>
            <a:r>
              <a:rPr lang="ru-RU" sz="2000" b="0" dirty="0" err="1">
                <a:solidFill>
                  <a:schemeClr val="tx1"/>
                </a:solidFill>
              </a:rPr>
              <a:t>микробиома</a:t>
            </a:r>
            <a:r>
              <a:rPr lang="ru-RU" sz="2000" b="0" dirty="0">
                <a:solidFill>
                  <a:schemeClr val="tx1"/>
                </a:solidFill>
              </a:rPr>
              <a:t> полости рта. Воздействие табачного дыма нарушает защитный ответ организма на биопленку зубного налета, а также усиливает производство воспалительных цитокинов и ферментов. Курение табака снижает регенерационные возможности </a:t>
            </a:r>
            <a:r>
              <a:rPr lang="ru-RU" sz="2000" b="0" dirty="0" err="1">
                <a:solidFill>
                  <a:schemeClr val="tx1"/>
                </a:solidFill>
              </a:rPr>
              <a:t>пародонтальных</a:t>
            </a:r>
            <a:r>
              <a:rPr lang="ru-RU" sz="2000" b="0" dirty="0">
                <a:solidFill>
                  <a:schemeClr val="tx1"/>
                </a:solidFill>
              </a:rPr>
              <a:t> клеток, включая фибробласты, остеобласты и </a:t>
            </a:r>
            <a:r>
              <a:rPr lang="ru-RU" sz="2000" b="0" dirty="0" err="1">
                <a:solidFill>
                  <a:schemeClr val="tx1"/>
                </a:solidFill>
              </a:rPr>
              <a:t>цементобласты</a:t>
            </a:r>
            <a:r>
              <a:rPr lang="ru-RU" sz="2000" b="0" dirty="0">
                <a:solidFill>
                  <a:schemeClr val="tx1"/>
                </a:solidFill>
              </a:rPr>
              <a:t>, что уменьшает способность образовывать новую ткань и снижает восприимчивость к </a:t>
            </a:r>
            <a:r>
              <a:rPr lang="ru-RU" sz="2000" b="0" dirty="0" err="1">
                <a:solidFill>
                  <a:schemeClr val="tx1"/>
                </a:solidFill>
              </a:rPr>
              <a:t>пародонтальной</a:t>
            </a:r>
            <a:r>
              <a:rPr lang="ru-RU" sz="2000" b="0" dirty="0">
                <a:solidFill>
                  <a:schemeClr val="tx1"/>
                </a:solidFill>
              </a:rPr>
              <a:t> терапии. Кроме этого курение повышает риск возникновения рака полости </a:t>
            </a:r>
            <a:r>
              <a:rPr lang="ru-RU" sz="2000" b="0" dirty="0" smtClean="0">
                <a:solidFill>
                  <a:schemeClr val="tx1"/>
                </a:solidFill>
              </a:rPr>
              <a:t>рта (рисунок 2) </a:t>
            </a:r>
            <a:r>
              <a:rPr lang="ru-RU" sz="2000" b="0" dirty="0">
                <a:solidFill>
                  <a:schemeClr val="tx1"/>
                </a:solidFill>
              </a:rPr>
              <a:t>и глотки</a:t>
            </a:r>
            <a:r>
              <a:rPr lang="ru-RU" sz="2000" b="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43" name="Рисунок 42" descr="Oral squamous cell carcinoma in the most common 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2783" y="29067573"/>
            <a:ext cx="4419600" cy="31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64600" y="32484843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Рисунок 2. Плоскоклеточный </a:t>
            </a:r>
            <a:r>
              <a:rPr lang="ru-RU" sz="2000" dirty="0">
                <a:solidFill>
                  <a:schemeClr val="tx1"/>
                </a:solidFill>
              </a:rPr>
              <a:t>рак полости </a:t>
            </a:r>
            <a:r>
              <a:rPr lang="ru-RU" sz="2000" dirty="0" smtClean="0">
                <a:solidFill>
                  <a:schemeClr val="tx1"/>
                </a:solidFill>
              </a:rPr>
              <a:t>рта.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00" y="33665351"/>
            <a:ext cx="150558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7400"/>
                </a:solidFill>
              </a:rPr>
              <a:t>Бездымный (жевательный) табак</a:t>
            </a:r>
          </a:p>
          <a:p>
            <a:pPr lvl="0" algn="ctr"/>
            <a:endParaRPr lang="ru-RU" sz="2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0" dirty="0">
                <a:solidFill>
                  <a:schemeClr val="tx1"/>
                </a:solidFill>
              </a:rPr>
              <a:t>Потребление бездымного табака тесно связано с раком полости рта, а также с другими последствиями для здоровья, включающими рак пищевода и поджелудочной железы. Среди нераковых заболеваний полости рта часто встречаются поражения слизистой оболочки полости рта, включая </a:t>
            </a:r>
            <a:r>
              <a:rPr lang="ru-RU" sz="2000" b="0" dirty="0" smtClean="0">
                <a:solidFill>
                  <a:schemeClr val="tx1"/>
                </a:solidFill>
              </a:rPr>
              <a:t>гиперкератоз (рисунок 3) </a:t>
            </a:r>
            <a:r>
              <a:rPr lang="ru-RU" sz="2000" b="0" dirty="0">
                <a:solidFill>
                  <a:schemeClr val="tx1"/>
                </a:solidFill>
              </a:rPr>
              <a:t>или </a:t>
            </a:r>
            <a:r>
              <a:rPr lang="ru-RU" sz="2000" b="0" dirty="0" err="1">
                <a:solidFill>
                  <a:schemeClr val="tx1"/>
                </a:solidFill>
              </a:rPr>
              <a:t>эритроплакию</a:t>
            </a:r>
            <a:r>
              <a:rPr lang="ru-RU" sz="2000" b="0" dirty="0">
                <a:solidFill>
                  <a:schemeClr val="tx1"/>
                </a:solidFill>
              </a:rPr>
              <a:t> эпителия поражения. Фиксировались случаи рецессии десны и потери прикрепления зуба в месте, где во рту держали бездымный табак, а также случаи эрозии твердых тканей зубов.</a:t>
            </a:r>
          </a:p>
        </p:txBody>
      </p:sp>
      <p:pic>
        <p:nvPicPr>
          <p:cNvPr id="46" name="Рисунок 45" descr="HOW DOES SMOKING AFFECT MY DENTAL AND ORAL HEALTH? - Smile White Dent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807" y="29093262"/>
            <a:ext cx="4495800" cy="31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77619" y="32388627"/>
            <a:ext cx="473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Рисунок </a:t>
            </a:r>
            <a:r>
              <a:rPr lang="ru-RU" sz="2000" dirty="0" smtClean="0">
                <a:solidFill>
                  <a:schemeClr val="tx1"/>
                </a:solidFill>
              </a:rPr>
              <a:t>1. </a:t>
            </a:r>
            <a:r>
              <a:rPr lang="ru-RU" sz="2000" dirty="0">
                <a:solidFill>
                  <a:schemeClr val="tx1"/>
                </a:solidFill>
              </a:rPr>
              <a:t>Кариес</a:t>
            </a:r>
          </a:p>
        </p:txBody>
      </p:sp>
      <p:pic>
        <p:nvPicPr>
          <p:cNvPr id="50" name="Рисунок 49" descr="White keratosis of the buccal and tongue mucosa in a tobacco gutkha user |  Download Scientific Diagra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183" y="37218421"/>
            <a:ext cx="4495800" cy="3071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95927" y="40743078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Рисунок 3. Гиперкератоз </a:t>
            </a:r>
            <a:r>
              <a:rPr lang="ru-RU" sz="2000" dirty="0">
                <a:solidFill>
                  <a:schemeClr val="tx1"/>
                </a:solidFill>
              </a:rPr>
              <a:t>слизистой </a:t>
            </a:r>
            <a:r>
              <a:rPr lang="ru-RU" sz="2000" dirty="0" smtClean="0">
                <a:solidFill>
                  <a:schemeClr val="tx1"/>
                </a:solidFill>
              </a:rPr>
              <a:t>оболочки </a:t>
            </a:r>
            <a:r>
              <a:rPr lang="ru-RU" sz="2000" dirty="0">
                <a:solidFill>
                  <a:schemeClr val="tx1"/>
                </a:solidFill>
              </a:rPr>
              <a:t>полости рта</a:t>
            </a:r>
          </a:p>
        </p:txBody>
      </p:sp>
      <p:pic>
        <p:nvPicPr>
          <p:cNvPr id="51" name="Рисунок 50" descr="Erythroplak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4683" y="37218421"/>
            <a:ext cx="4495800" cy="30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247823" y="40743887"/>
            <a:ext cx="497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Рисунок 4. </a:t>
            </a:r>
            <a:r>
              <a:rPr lang="ru-RU" sz="2000" dirty="0" err="1" smtClean="0">
                <a:solidFill>
                  <a:schemeClr val="tx1"/>
                </a:solidFill>
              </a:rPr>
              <a:t>Эритроплакаия</a:t>
            </a:r>
            <a:r>
              <a:rPr lang="ru-RU" sz="2000" dirty="0" smtClean="0">
                <a:solidFill>
                  <a:schemeClr val="tx1"/>
                </a:solidFill>
              </a:rPr>
              <a:t> слизистой оболочки </a:t>
            </a:r>
            <a:r>
              <a:rPr lang="ru-RU" sz="2000" dirty="0">
                <a:solidFill>
                  <a:schemeClr val="tx1"/>
                </a:solidFill>
              </a:rPr>
              <a:t>полости рта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78400" y="5817844"/>
            <a:ext cx="1437005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7400"/>
                </a:solidFill>
              </a:rPr>
              <a:t>Кальяны</a:t>
            </a:r>
          </a:p>
          <a:p>
            <a:pPr lvl="0" algn="ctr"/>
            <a:endParaRPr lang="ru-RU" sz="2800" dirty="0">
              <a:solidFill>
                <a:srgbClr val="0074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0" dirty="0">
                <a:solidFill>
                  <a:schemeClr val="tx1"/>
                </a:solidFill>
              </a:rPr>
              <a:t>Часто воспринимаемый как менее вредный, чем курение сигарет, </a:t>
            </a:r>
            <a:r>
              <a:rPr lang="ru-RU" sz="2000" b="0" dirty="0" smtClean="0">
                <a:solidFill>
                  <a:schemeClr val="tx1"/>
                </a:solidFill>
              </a:rPr>
              <a:t>но дым кальяна также </a:t>
            </a:r>
            <a:r>
              <a:rPr lang="ru-RU" sz="2000" b="0" dirty="0">
                <a:solidFill>
                  <a:schemeClr val="tx1"/>
                </a:solidFill>
              </a:rPr>
              <a:t>содержит уровни летучих органических соединений, ультрадисперсных частиц, никотина и </a:t>
            </a:r>
            <a:r>
              <a:rPr lang="ru-RU" sz="2000" b="0" dirty="0" err="1">
                <a:solidFill>
                  <a:schemeClr val="tx1"/>
                </a:solidFill>
              </a:rPr>
              <a:t>монооксида</a:t>
            </a:r>
            <a:r>
              <a:rPr lang="ru-RU" sz="2000" b="0" dirty="0">
                <a:solidFill>
                  <a:schemeClr val="tx1"/>
                </a:solidFill>
              </a:rPr>
              <a:t> углерода, соответствующие сигаретному дыму или превышающие его. </a:t>
            </a:r>
            <a:r>
              <a:rPr lang="ru-RU" sz="2000" b="0" dirty="0" smtClean="0">
                <a:solidFill>
                  <a:schemeClr val="tx1"/>
                </a:solidFill>
              </a:rPr>
              <a:t>В </a:t>
            </a:r>
            <a:r>
              <a:rPr lang="ru-RU" sz="2000" b="0" dirty="0">
                <a:solidFill>
                  <a:schemeClr val="tx1"/>
                </a:solidFill>
              </a:rPr>
              <a:t>нескольких исследованиях были выявлены более высокий индекс зубного </a:t>
            </a:r>
            <a:r>
              <a:rPr lang="ru-RU" sz="2000" b="0" dirty="0" smtClean="0">
                <a:solidFill>
                  <a:schemeClr val="tx1"/>
                </a:solidFill>
              </a:rPr>
              <a:t>налета (рисунок 5), </a:t>
            </a:r>
            <a:r>
              <a:rPr lang="ru-RU" sz="2000" b="0" dirty="0">
                <a:solidFill>
                  <a:schemeClr val="tx1"/>
                </a:solidFill>
              </a:rPr>
              <a:t>повышенная кровоточивость при зондировании, большее количество участков с потерей прикрепления и глубиной зондирования более 3 мм, а также повышенная потеря костной массы пародонта у потребителей кальяна по сравнению с некурящими. При этом различий в этих параметрах между потребителями кальяна и курильщиками сигарет не было выявлено. 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620456" y="14497293"/>
            <a:ext cx="1395253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400"/>
                </a:solidFill>
              </a:rPr>
              <a:t>Электронные </a:t>
            </a:r>
            <a:r>
              <a:rPr lang="ru-RU" sz="2800" dirty="0" smtClean="0">
                <a:solidFill>
                  <a:srgbClr val="007400"/>
                </a:solidFill>
              </a:rPr>
              <a:t>сигареты</a:t>
            </a:r>
          </a:p>
          <a:p>
            <a:pPr algn="ctr"/>
            <a:endParaRPr lang="ru-RU" sz="2800" dirty="0">
              <a:solidFill>
                <a:srgbClr val="0074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0" dirty="0">
                <a:solidFill>
                  <a:schemeClr val="tx1"/>
                </a:solidFill>
              </a:rPr>
              <a:t>Учитывая хорошо известное воздействие табачного дыма на пародонт и слизистую оболочку полости рта, важно понимать воздействие аэрозоля электронной сигареты, который также проходит в непосредственной близости от этих тканей. Исследования в этой области все еще находятся в стадии разработки, и существует много проблем с их проведением и интерпретацией; например, пользователи электронных сигарет часто являются недавними или нынешними курильщиками табака, а это означает, что трудно напрямую связать эффекты с употреблением электронных сигарет. </a:t>
            </a:r>
            <a:r>
              <a:rPr lang="ru-RU" sz="2000" b="0" dirty="0" smtClean="0">
                <a:solidFill>
                  <a:schemeClr val="tx1"/>
                </a:solidFill>
              </a:rPr>
              <a:t>Исследования </a:t>
            </a:r>
            <a:r>
              <a:rPr lang="ru-RU" sz="2000" b="0" dirty="0">
                <a:solidFill>
                  <a:schemeClr val="tx1"/>
                </a:solidFill>
              </a:rPr>
              <a:t>показали, что электронные сигареты наносят вред здоровью </a:t>
            </a:r>
            <a:r>
              <a:rPr lang="ru-RU" sz="2000" b="0" dirty="0" smtClean="0">
                <a:solidFill>
                  <a:schemeClr val="tx1"/>
                </a:solidFill>
              </a:rPr>
              <a:t>пародонта, которые могут вызвать </a:t>
            </a:r>
            <a:r>
              <a:rPr lang="ru-RU" sz="2000" b="0" dirty="0" err="1" smtClean="0">
                <a:solidFill>
                  <a:schemeClr val="tx1"/>
                </a:solidFill>
              </a:rPr>
              <a:t>паронтоз</a:t>
            </a:r>
            <a:r>
              <a:rPr lang="ru-RU" sz="2000" b="0" dirty="0" smtClean="0">
                <a:solidFill>
                  <a:schemeClr val="tx1"/>
                </a:solidFill>
              </a:rPr>
              <a:t>, </a:t>
            </a:r>
            <a:r>
              <a:rPr lang="ru-RU" sz="2000" b="0" dirty="0">
                <a:solidFill>
                  <a:schemeClr val="tx1"/>
                </a:solidFill>
              </a:rPr>
              <a:t>а также сказываются на общем здоровье, снижая функцию легких путём ингибирования лёгочного </a:t>
            </a:r>
            <a:r>
              <a:rPr lang="ru-RU" sz="2000" b="0" dirty="0" err="1">
                <a:solidFill>
                  <a:schemeClr val="tx1"/>
                </a:solidFill>
              </a:rPr>
              <a:t>сурфактанта</a:t>
            </a:r>
            <a:r>
              <a:rPr lang="ru-RU" sz="2000" b="0" dirty="0">
                <a:solidFill>
                  <a:schemeClr val="tx1"/>
                </a:solidFill>
              </a:rPr>
              <a:t>. Несомненно, необходимы дополнительные исследования, чтобы понять, в какой степени электронные сигареты могут влиять на здоровье полости рта. </a:t>
            </a:r>
          </a:p>
        </p:txBody>
      </p:sp>
      <p:pic>
        <p:nvPicPr>
          <p:cNvPr id="55" name="Рисунок 54" descr="Почему зубы чернеют не у всех?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6937" y="10242134"/>
            <a:ext cx="4495800" cy="313996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2822694" y="13574719"/>
            <a:ext cx="430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Рисунок 5. Налет курильщика</a:t>
            </a:r>
          </a:p>
        </p:txBody>
      </p:sp>
      <p:pic>
        <p:nvPicPr>
          <p:cNvPr id="57" name="Рисунок 56" descr="https://www.absolutedental.com/wp-content/uploads/2017/05/signs-of-gum-diseas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2825" y="20199110"/>
            <a:ext cx="4521200" cy="31485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301325" y="23679036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Рисунок 6. </a:t>
            </a:r>
            <a:r>
              <a:rPr lang="ru-RU" sz="2000" dirty="0" smtClean="0">
                <a:solidFill>
                  <a:schemeClr val="tx1"/>
                </a:solidFill>
              </a:rPr>
              <a:t>Пародонтоз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79252" y="37880689"/>
            <a:ext cx="15154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0" dirty="0" err="1" smtClean="0">
                <a:solidFill>
                  <a:schemeClr val="tx1"/>
                </a:solidFill>
              </a:rPr>
              <a:t>Gajendra</a:t>
            </a:r>
            <a:r>
              <a:rPr lang="en-US" sz="2000" b="0" dirty="0">
                <a:solidFill>
                  <a:schemeClr val="tx1"/>
                </a:solidFill>
              </a:rPr>
              <a:t>, S. Effects of tobacco product use on oral health and the role of oral healthcare providers in cessation: A narrative review / S. </a:t>
            </a:r>
            <a:r>
              <a:rPr lang="en-US" sz="2000" b="0" dirty="0" err="1">
                <a:solidFill>
                  <a:schemeClr val="tx1"/>
                </a:solidFill>
              </a:rPr>
              <a:t>Gajendra</a:t>
            </a:r>
            <a:r>
              <a:rPr lang="en-US" sz="2000" b="0" dirty="0">
                <a:solidFill>
                  <a:schemeClr val="tx1"/>
                </a:solidFill>
              </a:rPr>
              <a:t>, S. McIntosh, S. Ghosh – </a:t>
            </a:r>
            <a:r>
              <a:rPr lang="en-US" sz="2000" b="0" dirty="0" err="1">
                <a:solidFill>
                  <a:schemeClr val="tx1"/>
                </a:solidFill>
              </a:rPr>
              <a:t>Текст</a:t>
            </a:r>
            <a:r>
              <a:rPr lang="en-US" sz="2000" b="0" dirty="0">
                <a:solidFill>
                  <a:schemeClr val="tx1"/>
                </a:solidFill>
              </a:rPr>
              <a:t> : </a:t>
            </a:r>
            <a:r>
              <a:rPr lang="en-US" sz="2000" b="0" dirty="0" err="1">
                <a:solidFill>
                  <a:schemeClr val="tx1"/>
                </a:solidFill>
              </a:rPr>
              <a:t>непосредственный</a:t>
            </a:r>
            <a:r>
              <a:rPr lang="en-US" sz="2000" b="0" dirty="0">
                <a:solidFill>
                  <a:schemeClr val="tx1"/>
                </a:solidFill>
              </a:rPr>
              <a:t>. // Tobacco Induced Diseases. 2023. Т. 21. Effects of tobacco product use on oral health and the role of oral healthcare providers in cessation. – С. </a:t>
            </a:r>
            <a:r>
              <a:rPr lang="en-US" sz="2000" b="0" dirty="0" smtClean="0">
                <a:solidFill>
                  <a:schemeClr val="tx1"/>
                </a:solidFill>
              </a:rPr>
              <a:t>1</a:t>
            </a:r>
            <a:endParaRPr lang="ru-RU" sz="2000" b="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0" dirty="0" smtClean="0">
                <a:solidFill>
                  <a:schemeClr val="tx1"/>
                </a:solidFill>
              </a:rPr>
              <a:t>2.Chaffee, B. W. Oral and periodontal implications of tobacco and nicotine products // Periodontology 2000. 2021. </a:t>
            </a:r>
            <a:r>
              <a:rPr lang="ru-RU" sz="2000" b="0" dirty="0" smtClean="0">
                <a:solidFill>
                  <a:schemeClr val="tx1"/>
                </a:solidFill>
              </a:rPr>
              <a:t>Т. 87. № 1. – С. 241-253.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0" dirty="0" err="1" smtClean="0">
                <a:solidFill>
                  <a:schemeClr val="tx1"/>
                </a:solidFill>
              </a:rPr>
              <a:t>Niemczyk</a:t>
            </a:r>
            <a:r>
              <a:rPr lang="en-US" sz="2000" b="0" dirty="0">
                <a:solidFill>
                  <a:schemeClr val="tx1"/>
                </a:solidFill>
              </a:rPr>
              <a:t>, S. IMPACT OF E-CIGARETTES ON THE ORAL HEALTH - LITERATURE REVIEW // </a:t>
            </a:r>
            <a:r>
              <a:rPr lang="en-US" sz="2000" b="0" dirty="0" err="1">
                <a:solidFill>
                  <a:schemeClr val="tx1"/>
                </a:solidFill>
              </a:rPr>
              <a:t>Polski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Merkuriusz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Lekarski</a:t>
            </a:r>
            <a:r>
              <a:rPr lang="en-US" sz="2000" b="0" dirty="0">
                <a:solidFill>
                  <a:schemeClr val="tx1"/>
                </a:solidFill>
              </a:rPr>
              <a:t>: Organ </a:t>
            </a:r>
            <a:r>
              <a:rPr lang="en-US" sz="2000" b="0" dirty="0" err="1">
                <a:solidFill>
                  <a:schemeClr val="tx1"/>
                </a:solidFill>
              </a:rPr>
              <a:t>Polskiego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Towarzystwa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Lekarskiego</a:t>
            </a:r>
            <a:r>
              <a:rPr lang="en-US" sz="2000" b="0" dirty="0">
                <a:solidFill>
                  <a:schemeClr val="tx1"/>
                </a:solidFill>
              </a:rPr>
              <a:t>. 2023. </a:t>
            </a:r>
            <a:r>
              <a:rPr lang="ru-RU" sz="2000" b="0" dirty="0">
                <a:solidFill>
                  <a:schemeClr val="tx1"/>
                </a:solidFill>
              </a:rPr>
              <a:t>Т. 51. № 3. – С. 271-275.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erceptualpewter|08-2022"/>
</p:tagLst>
</file>

<file path=ppt/theme/theme1.xml><?xml version="1.0" encoding="utf-8"?>
<a:theme xmlns:a="http://schemas.openxmlformats.org/drawingml/2006/main" name="Default Desig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</TotalTime>
  <Words>1041</Words>
  <Application>Microsoft Office PowerPoint</Application>
  <PresentationFormat>Произвольный</PresentationFormat>
  <Paragraphs>41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Amaranth</vt:lpstr>
      <vt:lpstr>Titillium Web</vt:lpstr>
      <vt:lpstr>Nunito</vt:lpstr>
      <vt:lpstr>Open Sans</vt:lpstr>
      <vt:lpstr>Default Design</vt:lpstr>
      <vt:lpstr>ОЦЕНКА ВЛИЯНИЯ ПОТРЕБЛЕНИЯ НИКОТИНОСОДЕРЖАЩИХ ИЗДЕЛИЙ НА ЗДОРОВЬЕ ПОЛОСТИ РТА  Овчинников Д.В., гр. 2131 Научный руководитель – д.м.н., профессор кафедры Г. П. Макшанова ФГБОУ ВО «Кемеровский государственный медицинский университет», Кемерово, Россия 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ACER</cp:lastModifiedBy>
  <cp:revision>185</cp:revision>
  <dcterms:modified xsi:type="dcterms:W3CDTF">2023-12-20T02:11:17Z</dcterms:modified>
  <cp:category>science research poster</cp:category>
</cp:coreProperties>
</file>