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C6C63F-02F0-445D-A890-06A92B14C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F7D20B5-B7AB-4B0B-9F2C-6C5CE8677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937FC5-31D3-44D2-B3A2-2535C239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0B06-A659-44D9-AA22-C0402AAB2F9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D87CCF-F084-4650-9DFE-BB98CDDE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806FFD-328D-4FF6-B523-0CABBB9B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6C8F-AA0A-4A2C-AE45-6252126A2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20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280D2-10CA-4B1F-BA02-90778C885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F4778D4-ECB9-4EE8-8D3D-929191B31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E19399-23EE-4745-B61A-F1993B70D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0B06-A659-44D9-AA22-C0402AAB2F9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32FBEB-8BFF-4AF8-B6B3-DACAE336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FF874B-DF57-41DA-8E5B-E2AAD319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6C8F-AA0A-4A2C-AE45-6252126A2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2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F838883-9A93-4F93-AD3F-D9D829324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A4F5B2F-7AB6-4DD0-ABE7-057570CDD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0AEB5F-205D-401D-998A-0878139F4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0B06-A659-44D9-AA22-C0402AAB2F9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BF5310-64C2-44DD-B775-1BC5FB785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3C7AD3-A662-46EC-B838-C7992DE8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6C8F-AA0A-4A2C-AE45-6252126A2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1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76574A-45E0-4D0B-95FF-36791A2E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4A75E4-E8FF-48D4-A198-EFB554F2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D87452-347A-40BE-8D75-BDAFB687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0B06-A659-44D9-AA22-C0402AAB2F9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F5B5E5-9B6B-4BD4-B9FE-34AEBE0E7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15E7BF-A182-4802-8CA8-4A935488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6C8F-AA0A-4A2C-AE45-6252126A2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64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81951-7CB1-49E3-9CC2-3947FFF8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412C9A4-CB45-4565-AA98-CCF279E85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3C4E0F-C265-4FE5-81EB-90AF6FBF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0B06-A659-44D9-AA22-C0402AAB2F9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294DCF-73A6-440B-8AB6-30089FCB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731662-723A-4495-BA9E-9F047584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6C8F-AA0A-4A2C-AE45-6252126A2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9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D974F-D215-46D4-8559-E461BBAE8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9B939C-B181-4FC8-80E1-A63F6AAA9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9235DE8-AA9B-4593-9CC3-BD85B9B16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9A2F093-4E9E-4CB9-AC64-FB7B5AA9E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0B06-A659-44D9-AA22-C0402AAB2F9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120CDFB-234B-4CE1-ADFA-1470777D4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87CB9B4-FDA0-42F5-A455-1803FBE3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6C8F-AA0A-4A2C-AE45-6252126A2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4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771A04-D4D7-49E8-BB08-9168AAD9D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9EC7E2-3D3D-46BF-B447-49CFE4D3D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4F2968-1252-42D6-9895-D3D589266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05594FA-0849-4929-B811-54947D7CC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08D32CB-E1CC-4BC2-A510-6BD93CE03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35438A7-8FEB-4207-8F95-13D8F6EB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0B06-A659-44D9-AA22-C0402AAB2F9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C31E164-C26D-4CAA-91F1-FE99B550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65603D3-F558-4070-A234-B6F940A12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6C8F-AA0A-4A2C-AE45-6252126A2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B526C6-331C-4543-AE29-6228CD75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1BA0B87-6186-484E-A6B6-C63EA505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0B06-A659-44D9-AA22-C0402AAB2F9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F40646-AF24-4E01-A4C9-0ED2FCEE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63FEF3E-6C1C-4EE3-B396-1BA3D9FF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6C8F-AA0A-4A2C-AE45-6252126A2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53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95930BB-E0C8-48ED-9DC5-6C3F5676E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0B06-A659-44D9-AA22-C0402AAB2F9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50D529D-2D7E-4FDB-8225-1DFC2177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BC542E3-A4BD-40E2-BBFB-4EDA706D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6C8F-AA0A-4A2C-AE45-6252126A2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7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65DA54-DE2D-4F80-896E-824C04A5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335C91-2629-4B8E-BFB8-8C135ABE5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ECF283-C3A6-496E-8606-5EAC922B4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C722F7E-C1A5-4E43-A118-0FBBCFEDB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0B06-A659-44D9-AA22-C0402AAB2F9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835D192-D90B-48E3-8F87-4D0B80EE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466407A-E362-4605-A3A7-EE30C90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6C8F-AA0A-4A2C-AE45-6252126A2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93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922BD9-692E-4EDB-894B-F61B2CA9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D9B4A79-976D-4C08-BC27-53E76F9823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E807152-FE1B-435F-9052-86A25C030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064BAE7-4045-48FD-8EC6-78E20407F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0B06-A659-44D9-AA22-C0402AAB2F9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6FA6FEE-AC40-4436-BD7B-877B2B177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93539B-35A1-464F-80EA-3729BAE6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6C8F-AA0A-4A2C-AE45-6252126A2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9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340355-AACE-4374-AF94-29387D3A6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853837-D105-4FA8-AD62-CEDC8E001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C55896-DB2B-4A33-9FCD-A00145A33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E0B06-A659-44D9-AA22-C0402AAB2F9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DA16E4-E340-49AC-916C-86230ECCD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4CA104-1427-41F1-8F0A-E3B7D0FC6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16C8F-AA0A-4A2C-AE45-6252126A2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68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66DDF2-F6A5-4675-A32B-D93682D01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821" y="97405"/>
            <a:ext cx="9144000" cy="377688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патогенетические аспекты анемической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кардиомиопатии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4EECCC2-524A-4B9A-95C8-E6B57089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958" y="142864"/>
            <a:ext cx="1409274" cy="103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3E757DE-CD2A-4F2A-B9AA-3E272213BE99}"/>
              </a:ext>
            </a:extLst>
          </p:cNvPr>
          <p:cNvSpPr/>
          <p:nvPr/>
        </p:nvSpPr>
        <p:spPr>
          <a:xfrm>
            <a:off x="168490" y="404425"/>
            <a:ext cx="5095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Никшина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Д.А., Черноусов И.А.</a:t>
            </a:r>
          </a:p>
          <a:p>
            <a:pPr marL="12700">
              <a:lnSpc>
                <a:spcPct val="10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</a:t>
            </a:r>
            <a:r>
              <a:rPr lang="ru-RU" sz="16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16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д.м.н. профессор А.В.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Будаев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FDE1BB-89D9-4392-BB8B-7CE44AE3330D}"/>
              </a:ext>
            </a:extLst>
          </p:cNvPr>
          <p:cNvSpPr/>
          <p:nvPr/>
        </p:nvSpPr>
        <p:spPr>
          <a:xfrm>
            <a:off x="135835" y="1115283"/>
            <a:ext cx="2013455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ru-RU" sz="125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marL="12700"/>
            <a:r>
              <a:rPr lang="ru-RU" sz="12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Анемическая </a:t>
            </a:r>
            <a:r>
              <a:rPr lang="ru-RU" sz="12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кардиомиопатия</a:t>
            </a:r>
            <a:r>
              <a:rPr lang="ru-RU" sz="12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комплекс клинических проявлений, структурно-метаболических и функциональных изменений со стороны миокарда у больных железодефицитной анемией.</a:t>
            </a:r>
          </a:p>
        </p:txBody>
      </p:sp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xmlns="" id="{08055D8B-E485-4C8B-8DC0-EEB712D3D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151761" y="3383384"/>
            <a:ext cx="1850687" cy="141426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изучить особенности патогенеза и клинических проявлений анемической </a:t>
            </a:r>
            <a:r>
              <a:rPr lang="ru-RU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кардиомиопатии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41454A9-F0F2-48C3-B9EE-828475C6E7C7}"/>
              </a:ext>
            </a:extLst>
          </p:cNvPr>
          <p:cNvSpPr/>
          <p:nvPr/>
        </p:nvSpPr>
        <p:spPr>
          <a:xfrm>
            <a:off x="1966079" y="1450006"/>
            <a:ext cx="1441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Железодефи-цитная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анемия</a:t>
            </a:r>
            <a:endParaRPr lang="ru-RU" sz="16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5E69527-ED7F-4BC9-BE6B-E08A85B879E5}"/>
              </a:ext>
            </a:extLst>
          </p:cNvPr>
          <p:cNvSpPr/>
          <p:nvPr/>
        </p:nvSpPr>
        <p:spPr>
          <a:xfrm>
            <a:off x="3703911" y="949842"/>
            <a:ext cx="1527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Патогенез</a:t>
            </a:r>
            <a:endParaRPr lang="ru-RU" sz="2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893E3D6-1365-427D-95BC-22DF3C7F61B6}"/>
              </a:ext>
            </a:extLst>
          </p:cNvPr>
          <p:cNvSpPr/>
          <p:nvPr/>
        </p:nvSpPr>
        <p:spPr>
          <a:xfrm>
            <a:off x="3824905" y="1465572"/>
            <a:ext cx="1285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гемической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гипоксии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28A3685-9361-4586-BFED-84FDC1142CBB}"/>
              </a:ext>
            </a:extLst>
          </p:cNvPr>
          <p:cNvSpPr/>
          <p:nvPr/>
        </p:nvSpPr>
        <p:spPr>
          <a:xfrm>
            <a:off x="5588716" y="1450005"/>
            <a:ext cx="1735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Метаболические изменения в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кардиомиоцитах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2FEF4E-9E05-4D1B-B699-0BC410F407BC}"/>
              </a:ext>
            </a:extLst>
          </p:cNvPr>
          <p:cNvSpPr/>
          <p:nvPr/>
        </p:nvSpPr>
        <p:spPr>
          <a:xfrm>
            <a:off x="5625537" y="2787591"/>
            <a:ext cx="19278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труктурно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-функциональные нарушения миокарда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6F728F3-AF48-4CF7-AA4B-8D8574CAB021}"/>
              </a:ext>
            </a:extLst>
          </p:cNvPr>
          <p:cNvSpPr/>
          <p:nvPr/>
        </p:nvSpPr>
        <p:spPr>
          <a:xfrm>
            <a:off x="3338326" y="2398356"/>
            <a:ext cx="1927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Миокардиальная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форма сердечной недостаточности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xmlns="" id="{95010F61-81EE-4FE4-A03B-6A130049981F}"/>
              </a:ext>
            </a:extLst>
          </p:cNvPr>
          <p:cNvSpPr/>
          <p:nvPr/>
        </p:nvSpPr>
        <p:spPr>
          <a:xfrm flipV="1">
            <a:off x="5058500" y="1694790"/>
            <a:ext cx="557804" cy="25240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xmlns="" id="{36A70A96-33C6-409D-8695-575CFD5E18BF}"/>
              </a:ext>
            </a:extLst>
          </p:cNvPr>
          <p:cNvSpPr/>
          <p:nvPr/>
        </p:nvSpPr>
        <p:spPr>
          <a:xfrm flipV="1">
            <a:off x="3313271" y="1717492"/>
            <a:ext cx="557804" cy="25240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xmlns="" id="{5DFCD553-0BBD-4250-A8A6-4C79DECD5090}"/>
              </a:ext>
            </a:extLst>
          </p:cNvPr>
          <p:cNvSpPr/>
          <p:nvPr/>
        </p:nvSpPr>
        <p:spPr>
          <a:xfrm rot="5400000" flipV="1">
            <a:off x="6246188" y="2401176"/>
            <a:ext cx="481640" cy="266241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xmlns="" id="{C53EA773-808D-4299-B090-36D768B1168B}"/>
              </a:ext>
            </a:extLst>
          </p:cNvPr>
          <p:cNvSpPr/>
          <p:nvPr/>
        </p:nvSpPr>
        <p:spPr>
          <a:xfrm rot="12132934" flipV="1">
            <a:off x="5173289" y="2909026"/>
            <a:ext cx="557804" cy="25240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FDBCCFB-1DE4-4AF2-BDF5-C2B06E8C174E}"/>
              </a:ext>
            </a:extLst>
          </p:cNvPr>
          <p:cNvSpPr/>
          <p:nvPr/>
        </p:nvSpPr>
        <p:spPr>
          <a:xfrm>
            <a:off x="2019177" y="3096681"/>
            <a:ext cx="856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↓ МОК </a:t>
            </a:r>
            <a:endParaRPr lang="ru-RU" sz="1600" dirty="0"/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xmlns="" id="{CDBE95F0-5801-45B7-8D55-52EBC8F08BFE}"/>
              </a:ext>
            </a:extLst>
          </p:cNvPr>
          <p:cNvSpPr/>
          <p:nvPr/>
        </p:nvSpPr>
        <p:spPr>
          <a:xfrm rot="9570814" flipV="1">
            <a:off x="2828550" y="2884740"/>
            <a:ext cx="557804" cy="25240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xmlns="" id="{AF57F808-B123-4633-84B8-F9AEBE2A46E1}"/>
              </a:ext>
            </a:extLst>
          </p:cNvPr>
          <p:cNvSpPr/>
          <p:nvPr/>
        </p:nvSpPr>
        <p:spPr>
          <a:xfrm rot="1729270" flipV="1">
            <a:off x="2858246" y="3380249"/>
            <a:ext cx="557804" cy="25240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D6DE622-B6AC-412C-81E7-30A1B6D53032}"/>
              </a:ext>
            </a:extLst>
          </p:cNvPr>
          <p:cNvSpPr/>
          <p:nvPr/>
        </p:nvSpPr>
        <p:spPr>
          <a:xfrm>
            <a:off x="3453033" y="3425813"/>
            <a:ext cx="1723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циркуляторной гипоксии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C7BB724-A330-489B-AB03-DE766BF5CD6C}"/>
              </a:ext>
            </a:extLst>
          </p:cNvPr>
          <p:cNvSpPr/>
          <p:nvPr/>
        </p:nvSpPr>
        <p:spPr>
          <a:xfrm>
            <a:off x="7366049" y="1178050"/>
            <a:ext cx="4690116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их обсуждение</a:t>
            </a:r>
          </a:p>
          <a:p>
            <a:pPr fontAlgn="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анемической </a:t>
            </a:r>
            <a:r>
              <a:rPr lang="ru-RU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кардиомиопатии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больных ЖДА связано с </a:t>
            </a:r>
            <a:r>
              <a:rPr lang="ru-RU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гемической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гипоксией, вследствие которой в </a:t>
            </a:r>
            <a:r>
              <a:rPr lang="ru-RU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кардиомиоцитах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снижается уровень АТФ, увеличивается содержания АДФ и АМФ, нарушается утилизации жирных кислот. Данные метаболические изменения вызывают структурно-функциональные нарушения миокарда, что приводит к нарушению центральной гемодинамики и, как следствие, циркуляторной гипоксии. </a:t>
            </a:r>
          </a:p>
          <a:p>
            <a:pPr fontAlgn="t"/>
            <a:r>
              <a:rPr lang="ru-RU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Структурно-функциональные нарушения: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сократительной способности миокарда, систолическая и диастолическая дисфункция желудочков,  дилатация камер, эксцентрическая или концентрическая гипертрофия левого желудочка и увеличение ударного объема левого желудочка. </a:t>
            </a:r>
          </a:p>
          <a:p>
            <a:pPr fontAlgn="t"/>
            <a:r>
              <a:rPr lang="ru-RU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диагностика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тканевая </a:t>
            </a:r>
            <a:r>
              <a:rPr lang="ru-RU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миокардиальная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допплер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-эхокардиография, позволяющий диагностировать нарушения функции миокарда, когда отсутствуют клинические проявления.</a:t>
            </a:r>
          </a:p>
          <a:p>
            <a:pPr fontAlgn="t"/>
            <a:r>
              <a:rPr lang="ru-RU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терапии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основаны на компенсации дефицита железа. Для этого в план лечения включаются: диета с повышенным содержанием железа, прием больными препаратов железа, </a:t>
            </a:r>
            <a:r>
              <a:rPr lang="ru-RU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антигипоксантов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6941EB8-21E1-4CA5-B3B6-6082EA645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343" y="3952590"/>
            <a:ext cx="2166538" cy="121062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D09E1154-21E5-4730-883E-3AF3EEFDF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622" y="3751477"/>
            <a:ext cx="1946815" cy="148787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A3716F9F-8E23-4849-A94C-E4E797D22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075" y="448620"/>
            <a:ext cx="1563632" cy="1066124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22A94976-B05D-4BFB-A27B-95C49CB61F12}"/>
              </a:ext>
            </a:extLst>
          </p:cNvPr>
          <p:cNvSpPr/>
          <p:nvPr/>
        </p:nvSpPr>
        <p:spPr>
          <a:xfrm>
            <a:off x="1966079" y="5151857"/>
            <a:ext cx="74207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t">
              <a:spcAft>
                <a:spcPts val="0"/>
              </a:spcAft>
            </a:pPr>
            <a:r>
              <a:rPr lang="ru-RU" sz="125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  <a:p>
            <a:pPr indent="450215" algn="just" fontAlgn="t">
              <a:spcAft>
                <a:spcPts val="0"/>
              </a:spcAft>
            </a:pPr>
            <a:r>
              <a:rPr lang="ru-RU" sz="1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особенностями патогенеза анемической </a:t>
            </a:r>
            <a:r>
              <a:rPr lang="ru-RU" sz="1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кардиомиопатии</a:t>
            </a:r>
            <a:r>
              <a:rPr lang="ru-RU" sz="1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являются метаболические и структурно-функциональные нарушения сердца. Метаболическими аспектами являются: снижение уровня АТФ, увеличение содержания АДФ и АМФ, нарушение утилизации жирных кислот в </a:t>
            </a:r>
            <a:r>
              <a:rPr lang="ru-RU" sz="1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кардиомиоцитах</a:t>
            </a:r>
            <a:r>
              <a:rPr lang="ru-RU" sz="1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 структурно-функциональным аспектам относят: снижение сократительной способности миокарда, систолическая и диастолическая дисфункция желудочков,  дилатация камер, эксцентрическая или концентрическая гипертрофия левого желудочка и увеличение ударного объема левого желудочка.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8AB344F-D701-467C-A217-97A8FED5B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1107" y="5011900"/>
            <a:ext cx="2146834" cy="1703236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39300F80-206C-47D3-BFE0-CF5CB2A3E761}"/>
              </a:ext>
            </a:extLst>
          </p:cNvPr>
          <p:cNvSpPr/>
          <p:nvPr/>
        </p:nvSpPr>
        <p:spPr>
          <a:xfrm>
            <a:off x="150424" y="4927109"/>
            <a:ext cx="16503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</a:p>
          <a:p>
            <a:r>
              <a:rPr lang="ru-RU" sz="1250" spc="5" dirty="0">
                <a:latin typeface="Times New Roman"/>
                <a:cs typeface="Times New Roman"/>
              </a:rPr>
              <a:t>Проведен</a:t>
            </a:r>
            <a:r>
              <a:rPr lang="ru-RU" sz="1250" spc="15" dirty="0">
                <a:latin typeface="Times New Roman"/>
                <a:cs typeface="Times New Roman"/>
              </a:rPr>
              <a:t> </a:t>
            </a:r>
            <a:r>
              <a:rPr lang="ru-RU" sz="1250" spc="5" dirty="0">
                <a:latin typeface="Times New Roman"/>
                <a:cs typeface="Times New Roman"/>
              </a:rPr>
              <a:t>литературный</a:t>
            </a:r>
            <a:r>
              <a:rPr lang="ru-RU" sz="1250" dirty="0">
                <a:latin typeface="Times New Roman"/>
                <a:cs typeface="Times New Roman"/>
              </a:rPr>
              <a:t> </a:t>
            </a:r>
            <a:r>
              <a:rPr lang="ru-RU" sz="1250" spc="10" dirty="0">
                <a:latin typeface="Times New Roman"/>
                <a:cs typeface="Times New Roman"/>
              </a:rPr>
              <a:t>обзор </a:t>
            </a:r>
            <a:r>
              <a:rPr lang="ru-RU" sz="1250" spc="-535" dirty="0">
                <a:latin typeface="Times New Roman"/>
                <a:cs typeface="Times New Roman"/>
              </a:rPr>
              <a:t> </a:t>
            </a:r>
            <a:r>
              <a:rPr lang="ru-RU" sz="1250" spc="10" dirty="0">
                <a:latin typeface="Times New Roman"/>
                <a:cs typeface="Times New Roman"/>
              </a:rPr>
              <a:t>отечественных </a:t>
            </a:r>
            <a:r>
              <a:rPr lang="ru-RU" sz="1250" spc="15" dirty="0">
                <a:latin typeface="Times New Roman"/>
                <a:cs typeface="Times New Roman"/>
              </a:rPr>
              <a:t>и </a:t>
            </a:r>
            <a:r>
              <a:rPr lang="ru-RU" sz="1250" spc="5" dirty="0">
                <a:latin typeface="Times New Roman"/>
                <a:cs typeface="Times New Roman"/>
              </a:rPr>
              <a:t>зарубежных </a:t>
            </a:r>
            <a:r>
              <a:rPr lang="ru-RU" sz="1250" spc="10" dirty="0">
                <a:latin typeface="Times New Roman"/>
                <a:cs typeface="Times New Roman"/>
              </a:rPr>
              <a:t> </a:t>
            </a:r>
            <a:r>
              <a:rPr lang="ru-RU" sz="1250" dirty="0">
                <a:latin typeface="Times New Roman"/>
                <a:cs typeface="Times New Roman"/>
              </a:rPr>
              <a:t>научных</a:t>
            </a:r>
            <a:r>
              <a:rPr lang="ru-RU" sz="1250" spc="-20" dirty="0">
                <a:latin typeface="Times New Roman"/>
                <a:cs typeface="Times New Roman"/>
              </a:rPr>
              <a:t> </a:t>
            </a:r>
            <a:r>
              <a:rPr lang="ru-RU" sz="1250" spc="5" dirty="0">
                <a:latin typeface="Times New Roman"/>
                <a:cs typeface="Times New Roman"/>
              </a:rPr>
              <a:t>публикаций.</a:t>
            </a:r>
            <a:endParaRPr lang="ru-RU" sz="125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3201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288</Words>
  <Application>Microsoft Office PowerPoint</Application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Некоторые патогенетические аспекты анемической кардиомиопатии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Некоторые патогенетические аспекты анемической кардиомиопатии</dc:title>
  <dc:creator>Илья Черноусов</dc:creator>
  <cp:lastModifiedBy>Учетная запись Майкрософт</cp:lastModifiedBy>
  <cp:revision>11</cp:revision>
  <dcterms:created xsi:type="dcterms:W3CDTF">2023-12-20T13:17:29Z</dcterms:created>
  <dcterms:modified xsi:type="dcterms:W3CDTF">2023-12-20T23:48:21Z</dcterms:modified>
</cp:coreProperties>
</file>