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244C51-8B8A-45E1-B200-47D7B982771F}" v="268" dt="2023-11-28T13:30:23.480"/>
    <p1510:client id="{AD413836-9980-4C8A-B6E7-F0C265B3E769}" v="570" dt="2023-11-28T13:09:18.169"/>
    <p1510:client id="{B26601E5-DD6A-4ECF-A4A7-6A84DDDA7759}" v="368" dt="2023-11-29T11:20:48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0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8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2842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73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2022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66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35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2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3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3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5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9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4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5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9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1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9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vk.com/away.php?to=http://elibrary.ru&amp;cc_key=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s://vk.com/away.php?to=http://cyberleninka.ru&amp;cc_key=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012" y="1584031"/>
            <a:ext cx="3022886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ru-RU" sz="1200" dirty="0">
                <a:latin typeface="Times New Roman"/>
              </a:rPr>
              <a:t>Слизистая оболочка полости рта является чрезвычайно чувствительной к любым физиологическим, гормональным, биохимическим изменениям в организме, а также может служить надежным ранним индикатором патологического процесса, возникающего в кроветворной системе.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020" y="3285432"/>
            <a:ext cx="3231821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1200" b="1" u="sng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Цель исследования - изучить влияние заболеваний крови на развитие изменений в слизистой оболочке полости рта.</a:t>
            </a:r>
            <a:endParaRPr lang="ru-RU" sz="1200" dirty="0">
              <a:solidFill>
                <a:schemeClr val="tx1"/>
              </a:solidFill>
              <a:latin typeface="Times New Roman"/>
              <a:ea typeface="+mn-lt"/>
              <a:cs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012" y="4395407"/>
            <a:ext cx="3133498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1200" b="1" u="sng" dirty="0">
                <a:solidFill>
                  <a:prstClr val="black"/>
                </a:solidFill>
                <a:latin typeface="Times New Roman"/>
                <a:ea typeface="+mn-lt"/>
                <a:cs typeface="+mn-lt"/>
              </a:rPr>
              <a:t>Материалы и методы:</a:t>
            </a:r>
            <a:r>
              <a:rPr lang="ru-RU" sz="1200" dirty="0">
                <a:ea typeface="+mn-lt"/>
                <a:cs typeface="+mn-lt"/>
              </a:rPr>
              <a:t/>
            </a:r>
            <a:br>
              <a:rPr lang="ru-RU" sz="1200" dirty="0">
                <a:ea typeface="+mn-lt"/>
                <a:cs typeface="+mn-lt"/>
              </a:rPr>
            </a:br>
            <a:r>
              <a:rPr lang="ru-RU" sz="1200" dirty="0">
                <a:solidFill>
                  <a:prstClr val="black"/>
                </a:solidFill>
                <a:latin typeface="Times New Roman"/>
                <a:ea typeface="+mn-lt"/>
                <a:cs typeface="+mn-lt"/>
              </a:rPr>
              <a:t>В качестве материалов исследования были изучены статьи за последние 7 лет.</a:t>
            </a:r>
            <a:r>
              <a:rPr lang="ru-RU" sz="1200" dirty="0">
                <a:latin typeface="Times New Roman"/>
                <a:ea typeface="+mn-lt"/>
                <a:cs typeface="+mn-lt"/>
              </a:rPr>
              <a:t/>
            </a:r>
            <a:br>
              <a:rPr lang="ru-RU" sz="1200" dirty="0">
                <a:latin typeface="Times New Roman"/>
                <a:ea typeface="+mn-lt"/>
                <a:cs typeface="+mn-lt"/>
              </a:rPr>
            </a:br>
            <a:r>
              <a:rPr lang="ru-RU" sz="1200" dirty="0">
                <a:solidFill>
                  <a:prstClr val="black"/>
                </a:solidFill>
                <a:latin typeface="Times New Roman"/>
                <a:ea typeface="+mn-lt"/>
                <a:cs typeface="+mn-lt"/>
              </a:rPr>
              <a:t>Основным методом данного исследования являлся описательный, включающий приёмы анализа научной информации с сайтов 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cyberleninka.ru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+mn-lt"/>
                <a:cs typeface="+mn-lt"/>
              </a:rPr>
              <a:t>, 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elibrary.ru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+mn-lt"/>
                <a:cs typeface="+mn-lt"/>
              </a:rPr>
              <a:t> и др., и систематизация полученных данных.</a:t>
            </a:r>
            <a:endParaRPr lang="ru-RU" sz="12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5436" y="1418579"/>
            <a:ext cx="276230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ru-RU" sz="1200" b="1" u="sng" dirty="0">
                <a:latin typeface="Times New Roman"/>
                <a:cs typeface="Times New Roman"/>
              </a:rPr>
              <a:t>Результаты и обсуждения: </a:t>
            </a:r>
            <a:endParaRPr lang="ru-R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6757" y="3403897"/>
            <a:ext cx="1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64200" y="5269915"/>
            <a:ext cx="331870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1200" b="1" u="sng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Выводы:</a:t>
            </a:r>
            <a:r>
              <a:rPr lang="ru-RU" sz="1200" dirty="0">
                <a:latin typeface="Times New Roman"/>
                <a:ea typeface="+mn-lt"/>
                <a:cs typeface="+mn-lt"/>
              </a:rPr>
              <a:t/>
            </a:r>
            <a:br>
              <a:rPr lang="ru-RU" sz="1200" dirty="0">
                <a:latin typeface="Times New Roman"/>
                <a:ea typeface="+mn-lt"/>
                <a:cs typeface="+mn-lt"/>
              </a:rPr>
            </a:br>
            <a:r>
              <a:rPr lang="ru-RU" sz="1200" dirty="0">
                <a:latin typeface="Times New Roman"/>
                <a:ea typeface="+mn-lt"/>
                <a:cs typeface="+mn-lt"/>
              </a:rPr>
              <a:t>В полости рта при заболеваниях крови наблюдается множество различных изменений, которые наглядно показывают патологическое состояние кровеносной системы.</a:t>
            </a:r>
          </a:p>
          <a:p>
            <a:pPr algn="just"/>
            <a:endParaRPr lang="ru-RU" sz="1200" dirty="0">
              <a:latin typeface="Times New Roman"/>
              <a:ea typeface="+mn-lt"/>
              <a:cs typeface="+mn-lt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20291" b="19419"/>
          <a:stretch/>
        </p:blipFill>
        <p:spPr>
          <a:xfrm>
            <a:off x="242068" y="85936"/>
            <a:ext cx="2188765" cy="12919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08571" y="681729"/>
            <a:ext cx="4876296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 algn="ctr"/>
            <a:r>
              <a:rPr lang="ru-RU" sz="1200" dirty="0">
                <a:latin typeface="Times New Roman"/>
                <a:cs typeface="Times New Roman"/>
              </a:rPr>
              <a:t>Кафедра патологической физиологии</a:t>
            </a:r>
            <a:endParaRPr lang="ru-RU" dirty="0"/>
          </a:p>
          <a:p>
            <a:pPr lvl="1" algn="ctr"/>
            <a:r>
              <a:rPr lang="ru-RU" sz="1200" dirty="0">
                <a:latin typeface="Times New Roman"/>
                <a:cs typeface="Times New Roman"/>
              </a:rPr>
              <a:t>Ивченко О.В.; Жукова Д.П. - группа 2131 </a:t>
            </a:r>
            <a:r>
              <a:rPr lang="ru-RU" sz="1200" dirty="0" err="1">
                <a:latin typeface="Times New Roman"/>
                <a:cs typeface="Times New Roman"/>
              </a:rPr>
              <a:t>КемГМУ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ru-RU" sz="1200" dirty="0">
                <a:latin typeface="Times New Roman"/>
                <a:cs typeface="Times New Roman"/>
              </a:rPr>
              <a:t>Научный руководитель: д.м.н., профессор </a:t>
            </a:r>
            <a:r>
              <a:rPr lang="ru-RU" sz="1200" dirty="0" err="1">
                <a:latin typeface="Times New Roman"/>
                <a:cs typeface="Times New Roman"/>
              </a:rPr>
              <a:t>Макшанова</a:t>
            </a:r>
            <a:r>
              <a:rPr lang="ru-RU" sz="1200" dirty="0">
                <a:latin typeface="Times New Roman"/>
                <a:cs typeface="Times New Roman"/>
              </a:rPr>
              <a:t> Г.П.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C4926A0-4AFB-5D0C-2B64-15FBB16D4388}"/>
              </a:ext>
            </a:extLst>
          </p:cNvPr>
          <p:cNvSpPr txBox="1"/>
          <p:nvPr/>
        </p:nvSpPr>
        <p:spPr>
          <a:xfrm>
            <a:off x="3822486" y="2926296"/>
            <a:ext cx="449457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dirty="0">
                <a:latin typeface="Times New Roman"/>
                <a:cs typeface="Times New Roman"/>
              </a:rPr>
              <a:t>Кариозные поражения                  </a:t>
            </a:r>
            <a:r>
              <a:rPr lang="ru-RU" sz="1200" b="1" dirty="0" err="1">
                <a:latin typeface="Times New Roman"/>
                <a:cs typeface="Times New Roman"/>
              </a:rPr>
              <a:t>Стираемость</a:t>
            </a:r>
            <a:r>
              <a:rPr lang="ru-RU" sz="1200" b="1" dirty="0">
                <a:latin typeface="Times New Roman"/>
                <a:cs typeface="Times New Roman"/>
              </a:rPr>
              <a:t> зубов </a:t>
            </a:r>
            <a:endParaRPr lang="ru-RU" sz="120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1" y="1760338"/>
            <a:ext cx="1831667" cy="116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918" y="607801"/>
            <a:ext cx="2017982" cy="108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658" y="2099188"/>
            <a:ext cx="2004212" cy="112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54" y="1760338"/>
            <a:ext cx="1911846" cy="114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29" y="3324034"/>
            <a:ext cx="1839671" cy="121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406" y="3320437"/>
            <a:ext cx="1893705" cy="121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609" y="3542396"/>
            <a:ext cx="2004212" cy="122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24" y="4849210"/>
            <a:ext cx="2392309" cy="153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198289" y="4527242"/>
            <a:ext cx="3886578" cy="313314"/>
          </a:xfrm>
        </p:spPr>
        <p:txBody>
          <a:bodyPr>
            <a:normAutofit fontScale="90000"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Инфильтраты десен                      Кровоточивость десен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2087" y="6472362"/>
            <a:ext cx="2372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Свинцовая кайма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36038" y="1802289"/>
            <a:ext cx="2313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Анемичные </a:t>
            </a:r>
            <a:r>
              <a:rPr 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дёсна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64918" y="3265397"/>
            <a:ext cx="2017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Хейлит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07609" y="4849210"/>
            <a:ext cx="1975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Эрозии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17412" y="859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ЗАБОЛЕВАНИЙ КРОВИ В РОТОВОЙ ПОЛОСТИ </a:t>
            </a:r>
          </a:p>
        </p:txBody>
      </p:sp>
    </p:spTree>
    <p:extLst>
      <p:ext uri="{BB962C8B-B14F-4D97-AF65-F5344CB8AC3E}">
        <p14:creationId xmlns:p14="http://schemas.microsoft.com/office/powerpoint/2010/main" val="40767481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132</TotalTime>
  <Words>105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Times New Roman</vt:lpstr>
      <vt:lpstr>Wingdings 3</vt:lpstr>
      <vt:lpstr>Wisp</vt:lpstr>
      <vt:lpstr>Инфильтраты десен                      Кровоточивость десен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Учетная запись Майкрософт</cp:lastModifiedBy>
  <cp:revision>267</cp:revision>
  <dcterms:created xsi:type="dcterms:W3CDTF">2023-04-19T07:01:54Z</dcterms:created>
  <dcterms:modified xsi:type="dcterms:W3CDTF">2023-12-20T23:14:28Z</dcterms:modified>
</cp:coreProperties>
</file>